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embeddedFontLst>
    <p:embeddedFont>
      <p:font typeface="Inconsolata"/>
      <p:regular r:id="rId46"/>
      <p:bold r:id="rId47"/>
    </p:embeddedFont>
    <p:embeddedFont>
      <p:font typeface="Lato"/>
      <p:regular r:id="rId48"/>
      <p:bold r:id="rId49"/>
      <p:italic r:id="rId50"/>
      <p:boldItalic r:id="rId51"/>
    </p:embeddedFont>
    <p:embeddedFont>
      <p:font typeface="Montserrat"/>
      <p:regular r:id="rId52"/>
      <p:bold r:id="rId53"/>
      <p:italic r:id="rId54"/>
      <p:boldItalic r:id="rId55"/>
    </p:embeddedFont>
    <p:embeddedFont>
      <p:font typeface="Lato Light"/>
      <p:regular r:id="rId56"/>
      <p:bold r:id="rId57"/>
      <p:italic r:id="rId58"/>
      <p:boldItalic r:id="rId59"/>
    </p:embeddedFont>
    <p:embeddedFont>
      <p:font typeface="Work Sans"/>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747772D-A142-42AA-8B7C-2DAD951B6F25}">
  <a:tblStyle styleId="{4747772D-A142-42AA-8B7C-2DAD951B6F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Inconsolata-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Inconsolata-bold.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WorkSa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WorkSans-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LatoLight-bold.fntdata"/><Relationship Id="rId12" Type="http://schemas.openxmlformats.org/officeDocument/2006/relationships/slide" Target="slides/slide7.xml"/><Relationship Id="rId56" Type="http://schemas.openxmlformats.org/officeDocument/2006/relationships/font" Target="fonts/LatoLight-regular.fntdata"/><Relationship Id="rId15" Type="http://schemas.openxmlformats.org/officeDocument/2006/relationships/slide" Target="slides/slide10.xml"/><Relationship Id="rId59" Type="http://schemas.openxmlformats.org/officeDocument/2006/relationships/font" Target="fonts/LatoLight-boldItalic.fntdata"/><Relationship Id="rId14" Type="http://schemas.openxmlformats.org/officeDocument/2006/relationships/slide" Target="slides/slide9.xml"/><Relationship Id="rId58" Type="http://schemas.openxmlformats.org/officeDocument/2006/relationships/font" Target="fonts/Lato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Boris</a:t>
            </a:r>
            <a:endParaRPr/>
          </a:p>
        </p:txBody>
      </p:sp>
      <p:sp>
        <p:nvSpPr>
          <p:cNvPr id="264" name="Shape 2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4" name="Shape 28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14" name="Shape 3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44" name="Shape 34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a:t>Compare to:</a:t>
            </a:r>
            <a:endParaRPr/>
          </a:p>
          <a:p>
            <a:pPr indent="0" lvl="0" marL="0">
              <a:spcBef>
                <a:spcPts val="0"/>
              </a:spcBef>
              <a:spcAft>
                <a:spcPts val="0"/>
              </a:spcAft>
              <a:buNone/>
            </a:pPr>
            <a:r>
              <a:rPr lang="en-US"/>
              <a:t>No price floor:		 revenue=$0.0002, engage/too high=57%/ 0%</a:t>
            </a:r>
            <a:endParaRPr/>
          </a:p>
          <a:p>
            <a:pPr indent="0" lvl="0" marL="0" rtl="0">
              <a:spcBef>
                <a:spcPts val="0"/>
              </a:spcBef>
              <a:spcAft>
                <a:spcPts val="0"/>
              </a:spcAft>
              <a:buNone/>
            </a:pPr>
            <a:r>
              <a:rPr lang="en-US"/>
              <a:t>Basic running average: revenue=$0.0028, engage/too high=13%/87%</a:t>
            </a:r>
            <a:endParaRPr/>
          </a:p>
        </p:txBody>
      </p:sp>
      <p:sp>
        <p:nvSpPr>
          <p:cNvPr id="366" name="Shape 36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88" name="Shape 38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1" name="Shape 4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33" name="Shape 43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69" name="Shape 4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Shape 49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98" name="Shape 4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22" name="Shape 52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Shape 54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48" name="Shape 5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Shape 56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70" name="Shape 5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90" name="Shape 59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17" name="Shape 61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45" name="Shape 6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Shape 67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73" name="Shape 6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Shape 69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94" name="Shape 6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22" name="Shape 72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Shape 74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49" name="Shape 74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73" name="Shape 7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Shape 79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3" name="Shape 79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Shape 80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So here are some results from our top-performing strategies! Remember that with DPF in place, our data might look a little different, and the number of bids we see is dependent upon the strategy Almost half of our auctions had no visible bids, so even though there is a large discrepancy between revenues, I think each strategy on this table is quite promising.</a:t>
            </a:r>
            <a:endParaRPr/>
          </a:p>
        </p:txBody>
      </p:sp>
      <p:sp>
        <p:nvSpPr>
          <p:cNvPr id="802" name="Shape 80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Shape 82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24" name="Shape 82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Shape 84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9" name="Shape 84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Shape 85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58" name="Shape 85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76" name="Shape 8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Shape 89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94" name="Shape 8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Shape 91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4" name="Shape 91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Shape 92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2" name="Shape 92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3" name="Shape 13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4" name="Shape 15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Some strategies require training on previous day’s data, and all require tuning of parameters. </a:t>
            </a:r>
            <a:endParaRPr/>
          </a:p>
        </p:txBody>
      </p:sp>
      <p:sp>
        <p:nvSpPr>
          <p:cNvPr id="176" name="Shape 1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8" name="Shape 20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Shape 1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Shape 13"/>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Shape 1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Shape 69"/>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Shape 70"/>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Shape 75"/>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Shape 76"/>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Shape 18"/>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Shape 19"/>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Shape 24"/>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Shape 2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6" name="Shape 2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Shape 30"/>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Shape 31"/>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Shape 37"/>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 name="Shape 38"/>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Shape 41"/>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Shape 4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Shape 4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Shape 55"/>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Shape 56"/>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Shape 62"/>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Shape 63"/>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Shape 7"/>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 Id="rId10" Type="http://schemas.openxmlformats.org/officeDocument/2006/relationships/image" Target="../media/image26.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12.png"/><Relationship Id="rId7" Type="http://schemas.openxmlformats.org/officeDocument/2006/relationships/image" Target="../media/image22.png"/><Relationship Id="rId8"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22.png"/><Relationship Id="rId8"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2.png"/><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36.png"/><Relationship Id="rId6"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8.png"/><Relationship Id="rId6" Type="http://schemas.openxmlformats.org/officeDocument/2006/relationships/image" Target="../media/image35.png"/><Relationship Id="rId7" Type="http://schemas.openxmlformats.org/officeDocument/2006/relationships/image" Target="../media/image40.png"/><Relationship Id="rId8"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2.jpg"/><Relationship Id="rId6"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1.png"/><Relationship Id="rId4" Type="http://schemas.openxmlformats.org/officeDocument/2006/relationships/image" Target="../media/image71.png"/><Relationship Id="rId10" Type="http://schemas.openxmlformats.org/officeDocument/2006/relationships/image" Target="../media/image65.png"/><Relationship Id="rId9" Type="http://schemas.openxmlformats.org/officeDocument/2006/relationships/image" Target="../media/image6.jpg"/><Relationship Id="rId5" Type="http://schemas.openxmlformats.org/officeDocument/2006/relationships/image" Target="../media/image68.png"/><Relationship Id="rId6" Type="http://schemas.openxmlformats.org/officeDocument/2006/relationships/image" Target="../media/image73.jpg"/><Relationship Id="rId7" Type="http://schemas.openxmlformats.org/officeDocument/2006/relationships/image" Target="../media/image75.png"/><Relationship Id="rId8" Type="http://schemas.openxmlformats.org/officeDocument/2006/relationships/image" Target="../media/image4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9.jpg"/><Relationship Id="rId4" Type="http://schemas.openxmlformats.org/officeDocument/2006/relationships/image" Target="../media/image6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9.jp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23.png"/><Relationship Id="rId7" Type="http://schemas.openxmlformats.org/officeDocument/2006/relationships/image" Target="../media/image30.png"/><Relationship Id="rId8"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58.png"/><Relationship Id="rId5" Type="http://schemas.openxmlformats.org/officeDocument/2006/relationships/image" Target="../media/image31.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0.png"/><Relationship Id="rId6" Type="http://schemas.openxmlformats.org/officeDocument/2006/relationships/image" Target="../media/image28.png"/><Relationship Id="rId7" Type="http://schemas.openxmlformats.org/officeDocument/2006/relationships/image" Target="../media/image20.png"/><Relationship Id="rId8"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30.png"/><Relationship Id="rId7"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7.png"/><Relationship Id="rId6" Type="http://schemas.openxmlformats.org/officeDocument/2006/relationships/image" Target="../media/image66.png"/><Relationship Id="rId7"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2.png"/><Relationship Id="rId6" Type="http://schemas.openxmlformats.org/officeDocument/2006/relationships/image" Target="../media/image27.png"/><Relationship Id="rId7"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2.png"/><Relationship Id="rId8"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descr="https://lh6.googleusercontent.com/s-nBQcAWcpYNkLPB86v2kY-r5QDOkNJqQiBTgzUPqAoAzWaySBSn-TLENmdPRB7N00NxlW_jdaAqfog8o4YeVy4qcq2NXAytaRFkSO7HpAmxFE44Q5ZVb3-OmmP3Xlp4Xg5LMPbjQUI" id="84" name="Shape 84"/>
          <p:cNvPicPr preferRelativeResize="0"/>
          <p:nvPr/>
        </p:nvPicPr>
        <p:blipFill rotWithShape="1">
          <a:blip r:embed="rId3">
            <a:alphaModFix/>
          </a:blip>
          <a:srcRect b="0" l="0" r="0" t="0"/>
          <a:stretch/>
        </p:blipFill>
        <p:spPr>
          <a:xfrm>
            <a:off x="0" y="-122661"/>
            <a:ext cx="12192000" cy="7217664"/>
          </a:xfrm>
          <a:prstGeom prst="rect">
            <a:avLst/>
          </a:prstGeom>
          <a:noFill/>
          <a:ln>
            <a:noFill/>
          </a:ln>
        </p:spPr>
      </p:pic>
      <p:sp>
        <p:nvSpPr>
          <p:cNvPr id="85" name="Shape 85"/>
          <p:cNvSpPr/>
          <p:nvPr/>
        </p:nvSpPr>
        <p:spPr>
          <a:xfrm>
            <a:off x="0" y="-122661"/>
            <a:ext cx="12192000" cy="7069800"/>
          </a:xfrm>
          <a:prstGeom prst="rect">
            <a:avLst/>
          </a:prstGeom>
          <a:solidFill>
            <a:srgbClr val="028ACA">
              <a:alpha val="7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Shape 86"/>
          <p:cNvSpPr/>
          <p:nvPr/>
        </p:nvSpPr>
        <p:spPr>
          <a:xfrm>
            <a:off x="2071688" y="1343026"/>
            <a:ext cx="8043862" cy="4457699"/>
          </a:xfrm>
          <a:prstGeom prst="rect">
            <a:avLst/>
          </a:prstGeom>
          <a:solidFill>
            <a:schemeClr val="lt1">
              <a:alpha val="61960"/>
            </a:schemeClr>
          </a:solidFill>
          <a:ln cap="flat" cmpd="sng" w="25400">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Shape 87"/>
          <p:cNvSpPr txBox="1"/>
          <p:nvPr/>
        </p:nvSpPr>
        <p:spPr>
          <a:xfrm>
            <a:off x="2600325" y="3998601"/>
            <a:ext cx="708660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rgbClr val="3F3F3F"/>
                </a:solidFill>
                <a:latin typeface="Lato"/>
                <a:ea typeface="Lato"/>
                <a:cs typeface="Lato"/>
                <a:sym typeface="Lato"/>
              </a:rPr>
              <a:t>Dynamic Price Floors</a:t>
            </a:r>
            <a:endParaRPr sz="4000">
              <a:solidFill>
                <a:srgbClr val="3F3F3F"/>
              </a:solidFill>
              <a:latin typeface="Lato"/>
              <a:ea typeface="Lato"/>
              <a:cs typeface="Lato"/>
              <a:sym typeface="Lato"/>
            </a:endParaRPr>
          </a:p>
          <a:p>
            <a:pPr indent="0" lvl="0" marL="0" marR="0" rtl="0" algn="ctr">
              <a:spcBef>
                <a:spcPts val="0"/>
              </a:spcBef>
              <a:spcAft>
                <a:spcPts val="0"/>
              </a:spcAft>
              <a:buNone/>
            </a:pPr>
            <a:r>
              <a:rPr lang="en-US" sz="4000">
                <a:solidFill>
                  <a:srgbClr val="3F3F3F"/>
                </a:solidFill>
                <a:latin typeface="Lato"/>
                <a:ea typeface="Lato"/>
                <a:cs typeface="Lato"/>
                <a:sym typeface="Lato"/>
              </a:rPr>
              <a:t>Final Deliverable</a:t>
            </a:r>
            <a:endParaRPr sz="4000">
              <a:solidFill>
                <a:srgbClr val="3F3F3F"/>
              </a:solidFill>
              <a:latin typeface="Lato"/>
              <a:ea typeface="Lato"/>
              <a:cs typeface="Lato"/>
              <a:sym typeface="Lato"/>
            </a:endParaRPr>
          </a:p>
        </p:txBody>
      </p:sp>
      <p:sp>
        <p:nvSpPr>
          <p:cNvPr id="88" name="Shape 88"/>
          <p:cNvSpPr txBox="1"/>
          <p:nvPr/>
        </p:nvSpPr>
        <p:spPr>
          <a:xfrm>
            <a:off x="8497197" y="5349200"/>
            <a:ext cx="15612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0" lang="en-US" sz="1800" u="none" cap="none" strike="noStrike">
                <a:solidFill>
                  <a:srgbClr val="7F7F7F"/>
                </a:solidFill>
                <a:latin typeface="Lato"/>
                <a:ea typeface="Lato"/>
                <a:cs typeface="Lato"/>
                <a:sym typeface="Lato"/>
              </a:rPr>
              <a:t>0</a:t>
            </a:r>
            <a:r>
              <a:rPr lang="en-US" sz="1800">
                <a:solidFill>
                  <a:srgbClr val="7F7F7F"/>
                </a:solidFill>
                <a:latin typeface="Lato"/>
                <a:ea typeface="Lato"/>
                <a:cs typeface="Lato"/>
                <a:sym typeface="Lato"/>
              </a:rPr>
              <a:t>5</a:t>
            </a:r>
            <a:r>
              <a:rPr i="0" lang="en-US" sz="1800" u="none" cap="none" strike="noStrike">
                <a:solidFill>
                  <a:srgbClr val="7F7F7F"/>
                </a:solidFill>
                <a:latin typeface="Lato"/>
                <a:ea typeface="Lato"/>
                <a:cs typeface="Lato"/>
                <a:sym typeface="Lato"/>
              </a:rPr>
              <a:t> ● 0</a:t>
            </a:r>
            <a:r>
              <a:rPr lang="en-US" sz="1800">
                <a:solidFill>
                  <a:srgbClr val="7F7F7F"/>
                </a:solidFill>
                <a:latin typeface="Lato"/>
                <a:ea typeface="Lato"/>
                <a:cs typeface="Lato"/>
                <a:sym typeface="Lato"/>
              </a:rPr>
              <a:t>4</a:t>
            </a:r>
            <a:r>
              <a:rPr i="0" lang="en-US" sz="1800" u="none" cap="none" strike="noStrike">
                <a:solidFill>
                  <a:srgbClr val="7F7F7F"/>
                </a:solidFill>
                <a:latin typeface="Lato"/>
                <a:ea typeface="Lato"/>
                <a:cs typeface="Lato"/>
                <a:sym typeface="Lato"/>
              </a:rPr>
              <a:t> ● 18</a:t>
            </a:r>
            <a:endParaRPr>
              <a:latin typeface="Lato"/>
              <a:ea typeface="Lato"/>
              <a:cs typeface="Lato"/>
              <a:sym typeface="Lato"/>
            </a:endParaRPr>
          </a:p>
        </p:txBody>
      </p:sp>
      <p:grpSp>
        <p:nvGrpSpPr>
          <p:cNvPr id="89" name="Shape 89"/>
          <p:cNvGrpSpPr/>
          <p:nvPr/>
        </p:nvGrpSpPr>
        <p:grpSpPr>
          <a:xfrm>
            <a:off x="3537725" y="2006425"/>
            <a:ext cx="5024309" cy="1557252"/>
            <a:chOff x="3537725" y="2006425"/>
            <a:chExt cx="5024309" cy="1557252"/>
          </a:xfrm>
        </p:grpSpPr>
        <p:sp>
          <p:nvSpPr>
            <p:cNvPr id="90" name="Shape 90"/>
            <p:cNvSpPr/>
            <p:nvPr/>
          </p:nvSpPr>
          <p:spPr>
            <a:xfrm>
              <a:off x="5570275" y="2232824"/>
              <a:ext cx="1174200" cy="1330500"/>
            </a:xfrm>
            <a:prstGeom prst="mathMultiply">
              <a:avLst>
                <a:gd fmla="val 6221" name="adj1"/>
              </a:avLst>
            </a:pr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1" name="Shape 91"/>
            <p:cNvPicPr preferRelativeResize="0"/>
            <p:nvPr/>
          </p:nvPicPr>
          <p:blipFill>
            <a:blip r:embed="rId4">
              <a:alphaModFix/>
            </a:blip>
            <a:stretch>
              <a:fillRect/>
            </a:stretch>
          </p:blipFill>
          <p:spPr>
            <a:xfrm>
              <a:off x="7226075" y="2006724"/>
              <a:ext cx="1335958" cy="1556650"/>
            </a:xfrm>
            <a:prstGeom prst="rect">
              <a:avLst/>
            </a:prstGeom>
            <a:noFill/>
            <a:ln>
              <a:noFill/>
            </a:ln>
            <a:effectLst>
              <a:outerShdw blurRad="57150" rotWithShape="0" algn="bl" dir="5400000" dist="19050">
                <a:srgbClr val="000000">
                  <a:alpha val="50000"/>
                </a:srgbClr>
              </a:outerShdw>
            </a:effectLst>
          </p:spPr>
        </p:pic>
        <p:pic>
          <p:nvPicPr>
            <p:cNvPr id="92" name="Shape 92"/>
            <p:cNvPicPr preferRelativeResize="0"/>
            <p:nvPr/>
          </p:nvPicPr>
          <p:blipFill>
            <a:blip r:embed="rId5">
              <a:alphaModFix/>
            </a:blip>
            <a:stretch>
              <a:fillRect/>
            </a:stretch>
          </p:blipFill>
          <p:spPr>
            <a:xfrm>
              <a:off x="3537725" y="2006425"/>
              <a:ext cx="1561201" cy="1557252"/>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p:nvPr/>
        </p:nvSpPr>
        <p:spPr>
          <a:xfrm>
            <a:off x="0" y="0"/>
            <a:ext cx="12192000" cy="936702"/>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Shape 239"/>
          <p:cNvSpPr txBox="1"/>
          <p:nvPr/>
        </p:nvSpPr>
        <p:spPr>
          <a:xfrm>
            <a:off x="165875" y="141177"/>
            <a:ext cx="9344722" cy="646331"/>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One</a:t>
            </a:r>
            <a:r>
              <a:rPr lang="en-US" sz="4000">
                <a:solidFill>
                  <a:schemeClr val="lt1"/>
                </a:solidFill>
                <a:latin typeface="Lato"/>
                <a:ea typeface="Lato"/>
                <a:cs typeface="Lato"/>
                <a:sym typeface="Lato"/>
              </a:rPr>
              <a:t>Shot</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240" name="Shape 240"/>
          <p:cNvSpPr/>
          <p:nvPr/>
        </p:nvSpPr>
        <p:spPr>
          <a:xfrm>
            <a:off x="0" y="1008142"/>
            <a:ext cx="12192000" cy="45719"/>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Shape 241"/>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242" name="Shape 242"/>
          <p:cNvSpPr/>
          <p:nvPr/>
        </p:nvSpPr>
        <p:spPr>
          <a:xfrm>
            <a:off x="377375" y="1398550"/>
            <a:ext cx="68859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EABAB"/>
                </a:solidFill>
                <a:latin typeface="Lato"/>
                <a:ea typeface="Lato"/>
                <a:cs typeface="Lato"/>
                <a:sym typeface="Lato"/>
              </a:rPr>
              <a:t>Improvements and </a:t>
            </a:r>
            <a:r>
              <a:rPr lang="en-US" sz="3600">
                <a:solidFill>
                  <a:srgbClr val="AEABAB"/>
                </a:solidFill>
                <a:latin typeface="Lato"/>
                <a:ea typeface="Lato"/>
                <a:cs typeface="Lato"/>
                <a:sym typeface="Lato"/>
              </a:rPr>
              <a:t>Experiments </a:t>
            </a:r>
            <a:endParaRPr>
              <a:latin typeface="Lato"/>
              <a:ea typeface="Lato"/>
              <a:cs typeface="Lato"/>
              <a:sym typeface="Lato"/>
            </a:endParaRPr>
          </a:p>
        </p:txBody>
      </p:sp>
      <p:sp>
        <p:nvSpPr>
          <p:cNvPr id="243" name="Shape 243"/>
          <p:cNvSpPr/>
          <p:nvPr/>
        </p:nvSpPr>
        <p:spPr>
          <a:xfrm>
            <a:off x="1385900" y="2389440"/>
            <a:ext cx="5305200" cy="777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Tuned hyperparameters for low overshoot rate</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244" name="Shape 244"/>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245" name="Shape 245"/>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246" name="Shape 246"/>
          <p:cNvSpPr/>
          <p:nvPr/>
        </p:nvSpPr>
        <p:spPr>
          <a:xfrm>
            <a:off x="377324" y="2389441"/>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Shape 247"/>
          <p:cNvSpPr/>
          <p:nvPr/>
        </p:nvSpPr>
        <p:spPr>
          <a:xfrm>
            <a:off x="377323" y="3506550"/>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Shape 248"/>
          <p:cNvSpPr/>
          <p:nvPr/>
        </p:nvSpPr>
        <p:spPr>
          <a:xfrm>
            <a:off x="377323" y="4648852"/>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Shape 249"/>
          <p:cNvSpPr/>
          <p:nvPr/>
        </p:nvSpPr>
        <p:spPr>
          <a:xfrm>
            <a:off x="377363" y="2457250"/>
            <a:ext cx="7770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latin typeface="Lato"/>
              <a:ea typeface="Lato"/>
              <a:cs typeface="Lato"/>
              <a:sym typeface="Lato"/>
            </a:endParaRPr>
          </a:p>
          <a:p>
            <a:pPr indent="0" lvl="0" marL="0" marR="0" rtl="0" algn="ctr">
              <a:spcBef>
                <a:spcPts val="0"/>
              </a:spcBef>
              <a:spcAft>
                <a:spcPts val="0"/>
              </a:spcAft>
              <a:buNone/>
            </a:pPr>
            <a:r>
              <a:t/>
            </a:r>
            <a:endParaRPr b="1" sz="3600" cap="none">
              <a:solidFill>
                <a:srgbClr val="028ACA"/>
              </a:solidFill>
              <a:latin typeface="Lato"/>
              <a:ea typeface="Lato"/>
              <a:cs typeface="Lato"/>
              <a:sym typeface="Lato"/>
            </a:endParaRPr>
          </a:p>
        </p:txBody>
      </p:sp>
      <p:pic>
        <p:nvPicPr>
          <p:cNvPr id="250" name="Shape 250"/>
          <p:cNvPicPr preferRelativeResize="0"/>
          <p:nvPr/>
        </p:nvPicPr>
        <p:blipFill>
          <a:blip r:embed="rId5">
            <a:alphaModFix/>
          </a:blip>
          <a:stretch>
            <a:fillRect/>
          </a:stretch>
        </p:blipFill>
        <p:spPr>
          <a:xfrm>
            <a:off x="504265" y="2531159"/>
            <a:ext cx="523225" cy="523225"/>
          </a:xfrm>
          <a:prstGeom prst="rect">
            <a:avLst/>
          </a:prstGeom>
          <a:noFill/>
          <a:ln>
            <a:noFill/>
          </a:ln>
        </p:spPr>
      </p:pic>
      <p:pic>
        <p:nvPicPr>
          <p:cNvPr id="251" name="Shape 251"/>
          <p:cNvPicPr preferRelativeResize="0"/>
          <p:nvPr/>
        </p:nvPicPr>
        <p:blipFill>
          <a:blip r:embed="rId6">
            <a:alphaModFix/>
          </a:blip>
          <a:stretch>
            <a:fillRect/>
          </a:stretch>
        </p:blipFill>
        <p:spPr>
          <a:xfrm>
            <a:off x="442789" y="3584550"/>
            <a:ext cx="646200" cy="646200"/>
          </a:xfrm>
          <a:prstGeom prst="rect">
            <a:avLst/>
          </a:prstGeom>
          <a:noFill/>
          <a:ln>
            <a:noFill/>
          </a:ln>
        </p:spPr>
      </p:pic>
      <p:pic>
        <p:nvPicPr>
          <p:cNvPr id="252" name="Shape 252"/>
          <p:cNvPicPr preferRelativeResize="0"/>
          <p:nvPr/>
        </p:nvPicPr>
        <p:blipFill>
          <a:blip r:embed="rId7">
            <a:alphaModFix/>
          </a:blip>
          <a:stretch>
            <a:fillRect/>
          </a:stretch>
        </p:blipFill>
        <p:spPr>
          <a:xfrm>
            <a:off x="442798" y="4774194"/>
            <a:ext cx="646200" cy="646217"/>
          </a:xfrm>
          <a:prstGeom prst="rect">
            <a:avLst/>
          </a:prstGeom>
          <a:noFill/>
          <a:ln>
            <a:noFill/>
          </a:ln>
        </p:spPr>
      </p:pic>
      <p:cxnSp>
        <p:nvCxnSpPr>
          <p:cNvPr id="253" name="Shape 253"/>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254" name="Shape 254"/>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255" name="Shape 255"/>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256" name="Shape 256"/>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257" name="Shape 257"/>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258" name="Shape 258"/>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259" name="Shape 259"/>
          <p:cNvSpPr/>
          <p:nvPr/>
        </p:nvSpPr>
        <p:spPr>
          <a:xfrm>
            <a:off x="1385900" y="3633450"/>
            <a:ext cx="4504800" cy="523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Adaptive price floor ceiling</a:t>
            </a:r>
            <a:endParaRPr sz="2400">
              <a:solidFill>
                <a:srgbClr val="AEABAB"/>
              </a:solidFill>
              <a:latin typeface="Lato"/>
              <a:ea typeface="Lato"/>
              <a:cs typeface="Lato"/>
              <a:sym typeface="Lato"/>
            </a:endParaRPr>
          </a:p>
        </p:txBody>
      </p:sp>
      <p:sp>
        <p:nvSpPr>
          <p:cNvPr id="260" name="Shape 260"/>
          <p:cNvSpPr/>
          <p:nvPr/>
        </p:nvSpPr>
        <p:spPr>
          <a:xfrm>
            <a:off x="1385900" y="4835700"/>
            <a:ext cx="4537500" cy="523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Overshooting adjustments (</a:t>
            </a:r>
            <a:r>
              <a:rPr lang="en-US" sz="2400">
                <a:solidFill>
                  <a:srgbClr val="B7B7B7"/>
                </a:solidFill>
                <a:latin typeface="Lato"/>
                <a:ea typeface="Lato"/>
                <a:cs typeface="Lato"/>
                <a:sym typeface="Lato"/>
              </a:rPr>
              <a:t>λ</a:t>
            </a:r>
            <a:r>
              <a:rPr lang="en-US">
                <a:solidFill>
                  <a:srgbClr val="B7B7B7"/>
                </a:solidFill>
              </a:rPr>
              <a:t>h</a:t>
            </a:r>
            <a:r>
              <a:rPr lang="en-US" sz="2400">
                <a:solidFill>
                  <a:srgbClr val="B7B7B7"/>
                </a:solidFill>
                <a:latin typeface="Lato"/>
                <a:ea typeface="Lato"/>
                <a:cs typeface="Lato"/>
                <a:sym typeface="Lato"/>
              </a:rPr>
              <a:t>)</a:t>
            </a:r>
            <a:endParaRPr sz="2400">
              <a:solidFill>
                <a:srgbClr val="AEABAB"/>
              </a:solidFill>
              <a:latin typeface="Lato"/>
              <a:ea typeface="Lato"/>
              <a:cs typeface="Lato"/>
              <a:sym typeface="Lato"/>
            </a:endParaRPr>
          </a:p>
        </p:txBody>
      </p:sp>
      <p:pic>
        <p:nvPicPr>
          <p:cNvPr id="261" name="Shape 261"/>
          <p:cNvPicPr preferRelativeResize="0"/>
          <p:nvPr/>
        </p:nvPicPr>
        <p:blipFill>
          <a:blip r:embed="rId8">
            <a:alphaModFix/>
          </a:blip>
          <a:stretch>
            <a:fillRect/>
          </a:stretch>
        </p:blipFill>
        <p:spPr>
          <a:xfrm>
            <a:off x="6187600" y="2759300"/>
            <a:ext cx="5473500" cy="18774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Shape 267"/>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00">
                <a:solidFill>
                  <a:schemeClr val="lt1"/>
                </a:solidFill>
                <a:latin typeface="Lato"/>
                <a:ea typeface="Lato"/>
                <a:cs typeface="Lato"/>
                <a:sym typeface="Lato"/>
              </a:rPr>
              <a:t>OneShot</a:t>
            </a:r>
            <a:endParaRPr sz="4000">
              <a:latin typeface="Lato"/>
              <a:ea typeface="Lato"/>
              <a:cs typeface="Lato"/>
              <a:sym typeface="Lato"/>
            </a:endParaRPr>
          </a:p>
        </p:txBody>
      </p:sp>
      <p:sp>
        <p:nvSpPr>
          <p:cNvPr id="268" name="Shape 268"/>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Shape 269"/>
          <p:cNvSpPr/>
          <p:nvPr/>
        </p:nvSpPr>
        <p:spPr>
          <a:xfrm>
            <a:off x="3514325" y="4105450"/>
            <a:ext cx="7981800" cy="2051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AFABAB"/>
                </a:solidFill>
                <a:latin typeface="Lato"/>
                <a:ea typeface="Lato"/>
                <a:cs typeface="Lato"/>
                <a:sym typeface="Lato"/>
              </a:rPr>
              <a:t>Trade off between high revenue and low overshoot rate</a:t>
            </a:r>
            <a:endParaRPr sz="2400">
              <a:solidFill>
                <a:srgbClr val="AFABAB"/>
              </a:solidFill>
              <a:latin typeface="Lato"/>
              <a:ea typeface="Lato"/>
              <a:cs typeface="Lato"/>
              <a:sym typeface="Lato"/>
            </a:endParaRPr>
          </a:p>
          <a:p>
            <a:pPr indent="0" lvl="0" marL="0" marR="0" rtl="0" algn="l">
              <a:spcBef>
                <a:spcPts val="0"/>
              </a:spcBef>
              <a:spcAft>
                <a:spcPts val="0"/>
              </a:spcAft>
              <a:buNone/>
            </a:pPr>
            <a:r>
              <a:t/>
            </a:r>
            <a:endParaRPr sz="2400">
              <a:solidFill>
                <a:srgbClr val="AFABAB"/>
              </a:solidFill>
              <a:latin typeface="Lato"/>
              <a:ea typeface="Lato"/>
              <a:cs typeface="Lato"/>
              <a:sym typeface="Lato"/>
            </a:endParaRPr>
          </a:p>
          <a:p>
            <a:pPr indent="0" lvl="0" marL="0" marR="0" rtl="0" algn="l">
              <a:spcBef>
                <a:spcPts val="0"/>
              </a:spcBef>
              <a:spcAft>
                <a:spcPts val="0"/>
              </a:spcAft>
              <a:buNone/>
            </a:pPr>
            <a:r>
              <a:rPr lang="en-US" sz="2400">
                <a:solidFill>
                  <a:srgbClr val="AFABAB"/>
                </a:solidFill>
                <a:latin typeface="Lato"/>
                <a:ea typeface="Lato"/>
                <a:cs typeface="Lato"/>
                <a:sym typeface="Lato"/>
              </a:rPr>
              <a:t>Biased towards revenue in lieu of overshoot</a:t>
            </a:r>
            <a:endParaRPr sz="2400">
              <a:solidFill>
                <a:srgbClr val="AFABAB"/>
              </a:solidFill>
              <a:latin typeface="Lato"/>
              <a:ea typeface="Lato"/>
              <a:cs typeface="Lato"/>
              <a:sym typeface="Lato"/>
            </a:endParaRPr>
          </a:p>
          <a:p>
            <a:pPr indent="0" lvl="0" marL="0" marR="0" rtl="0" algn="l">
              <a:spcBef>
                <a:spcPts val="0"/>
              </a:spcBef>
              <a:spcAft>
                <a:spcPts val="0"/>
              </a:spcAft>
              <a:buNone/>
            </a:pPr>
            <a:r>
              <a:t/>
            </a:r>
            <a:endParaRPr sz="2400">
              <a:solidFill>
                <a:srgbClr val="AFABAB"/>
              </a:solidFill>
              <a:latin typeface="Lato"/>
              <a:ea typeface="Lato"/>
              <a:cs typeface="Lato"/>
              <a:sym typeface="Lato"/>
            </a:endParaRPr>
          </a:p>
          <a:p>
            <a:pPr indent="0" lvl="0" marL="0" marR="0" rtl="0" algn="l">
              <a:spcBef>
                <a:spcPts val="0"/>
              </a:spcBef>
              <a:spcAft>
                <a:spcPts val="0"/>
              </a:spcAft>
              <a:buNone/>
            </a:pPr>
            <a:r>
              <a:rPr lang="en-US" sz="2400">
                <a:solidFill>
                  <a:srgbClr val="AFABAB"/>
                </a:solidFill>
                <a:latin typeface="Lato"/>
                <a:ea typeface="Lato"/>
                <a:cs typeface="Lato"/>
                <a:sym typeface="Lato"/>
              </a:rPr>
              <a:t>Multishot method is extremely promising for quick results</a:t>
            </a:r>
            <a:endParaRPr sz="2400">
              <a:solidFill>
                <a:srgbClr val="AFABAB"/>
              </a:solidFill>
              <a:latin typeface="Lato"/>
              <a:ea typeface="Lato"/>
              <a:cs typeface="Lato"/>
              <a:sym typeface="Lato"/>
            </a:endParaRPr>
          </a:p>
        </p:txBody>
      </p:sp>
      <p:pic>
        <p:nvPicPr>
          <p:cNvPr id="270" name="Shape 270"/>
          <p:cNvPicPr preferRelativeResize="0"/>
          <p:nvPr/>
        </p:nvPicPr>
        <p:blipFill rotWithShape="1">
          <a:blip r:embed="rId3">
            <a:alphaModFix/>
          </a:blip>
          <a:srcRect b="0" l="0" r="73769" t="0"/>
          <a:stretch/>
        </p:blipFill>
        <p:spPr>
          <a:xfrm>
            <a:off x="303080" y="5963852"/>
            <a:ext cx="777099" cy="756338"/>
          </a:xfrm>
          <a:prstGeom prst="rect">
            <a:avLst/>
          </a:prstGeom>
          <a:noFill/>
          <a:ln>
            <a:noFill/>
          </a:ln>
        </p:spPr>
      </p:pic>
      <p:pic>
        <p:nvPicPr>
          <p:cNvPr descr="https://lh5.googleusercontent.com/PT6wvHYnJXB42MSLunuakp76tv-E-RydxTXsdqUrpZDZSnLPfuJ0SUtK1UioMO_2Rz1M9hdg76PoRnOi-kT0KMNwTMYvy2IzghZc5RS8emN3yOQG3WWQslHfXfcqSCjeIZgw2rvMD70" id="271" name="Shape 271"/>
          <p:cNvPicPr preferRelativeResize="0"/>
          <p:nvPr/>
        </p:nvPicPr>
        <p:blipFill rotWithShape="1">
          <a:blip r:embed="rId4">
            <a:alphaModFix/>
          </a:blip>
          <a:srcRect b="0" l="0" r="0" t="0"/>
          <a:stretch/>
        </p:blipFill>
        <p:spPr>
          <a:xfrm>
            <a:off x="11224501" y="175964"/>
            <a:ext cx="584772" cy="584774"/>
          </a:xfrm>
          <a:prstGeom prst="rect">
            <a:avLst/>
          </a:prstGeom>
          <a:noFill/>
          <a:ln>
            <a:noFill/>
          </a:ln>
        </p:spPr>
      </p:pic>
      <p:sp>
        <p:nvSpPr>
          <p:cNvPr id="272" name="Shape 272"/>
          <p:cNvSpPr/>
          <p:nvPr/>
        </p:nvSpPr>
        <p:spPr>
          <a:xfrm>
            <a:off x="482228" y="1274534"/>
            <a:ext cx="544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028ACA"/>
                </a:solidFill>
                <a:latin typeface="Lato"/>
                <a:ea typeface="Lato"/>
                <a:cs typeface="Lato"/>
                <a:sym typeface="Lato"/>
              </a:rPr>
              <a:t>Results </a:t>
            </a:r>
            <a:r>
              <a:rPr lang="en-US" sz="3600">
                <a:solidFill>
                  <a:srgbClr val="028ACA"/>
                </a:solidFill>
                <a:latin typeface="Lato"/>
                <a:ea typeface="Lato"/>
                <a:cs typeface="Lato"/>
                <a:sym typeface="Lato"/>
              </a:rPr>
              <a:t>/ Numbers</a:t>
            </a:r>
            <a:endParaRPr>
              <a:solidFill>
                <a:srgbClr val="028ACA"/>
              </a:solidFill>
              <a:latin typeface="Lato"/>
              <a:ea typeface="Lato"/>
              <a:cs typeface="Lato"/>
              <a:sym typeface="Lato"/>
            </a:endParaRPr>
          </a:p>
        </p:txBody>
      </p:sp>
      <p:sp>
        <p:nvSpPr>
          <p:cNvPr id="273" name="Shape 273"/>
          <p:cNvSpPr/>
          <p:nvPr/>
        </p:nvSpPr>
        <p:spPr>
          <a:xfrm>
            <a:off x="576553" y="4656621"/>
            <a:ext cx="544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028ACA"/>
                </a:solidFill>
                <a:latin typeface="Lato"/>
                <a:ea typeface="Lato"/>
                <a:cs typeface="Lato"/>
                <a:sym typeface="Lato"/>
              </a:rPr>
              <a:t>Takeaways</a:t>
            </a:r>
            <a:endParaRPr>
              <a:solidFill>
                <a:srgbClr val="028ACA"/>
              </a:solidFill>
              <a:latin typeface="Lato"/>
              <a:ea typeface="Lato"/>
              <a:cs typeface="Lato"/>
              <a:sym typeface="Lato"/>
            </a:endParaRPr>
          </a:p>
        </p:txBody>
      </p:sp>
      <p:sp>
        <p:nvSpPr>
          <p:cNvPr id="274" name="Shape 274"/>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cxnSp>
        <p:nvCxnSpPr>
          <p:cNvPr id="275" name="Shape 275"/>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276" name="Shape 276"/>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277" name="Shape 277"/>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278" name="Shape 278"/>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279" name="Shape 279"/>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280" name="Shape 280"/>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pic>
        <p:nvPicPr>
          <p:cNvPr id="281" name="Shape 281"/>
          <p:cNvPicPr preferRelativeResize="0"/>
          <p:nvPr/>
        </p:nvPicPr>
        <p:blipFill>
          <a:blip r:embed="rId5">
            <a:alphaModFix/>
          </a:blip>
          <a:stretch>
            <a:fillRect/>
          </a:stretch>
        </p:blipFill>
        <p:spPr>
          <a:xfrm>
            <a:off x="2771838" y="2141509"/>
            <a:ext cx="5577564" cy="18799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Shape 287"/>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Weighted Running Average</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288" name="Shape 288"/>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Shape 289"/>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290" name="Shape 290"/>
          <p:cNvSpPr/>
          <p:nvPr/>
        </p:nvSpPr>
        <p:spPr>
          <a:xfrm>
            <a:off x="482228" y="1201034"/>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Summary and Recap</a:t>
            </a:r>
            <a:endParaRPr>
              <a:latin typeface="Lato"/>
              <a:ea typeface="Lato"/>
              <a:cs typeface="Lato"/>
              <a:sym typeface="Lato"/>
            </a:endParaRPr>
          </a:p>
          <a:p>
            <a:pPr indent="0" lvl="0" marL="0" marR="0" rtl="0" algn="l">
              <a:spcBef>
                <a:spcPts val="0"/>
              </a:spcBef>
              <a:spcAft>
                <a:spcPts val="0"/>
              </a:spcAft>
              <a:buNone/>
            </a:pPr>
            <a:r>
              <a:t/>
            </a:r>
            <a:endParaRPr sz="2400">
              <a:solidFill>
                <a:srgbClr val="AEABAB"/>
              </a:solidFill>
              <a:latin typeface="Lato"/>
              <a:ea typeface="Lato"/>
              <a:cs typeface="Lato"/>
              <a:sym typeface="Lato"/>
            </a:endParaRPr>
          </a:p>
        </p:txBody>
      </p:sp>
      <p:sp>
        <p:nvSpPr>
          <p:cNvPr id="291" name="Shape 291"/>
          <p:cNvSpPr/>
          <p:nvPr/>
        </p:nvSpPr>
        <p:spPr>
          <a:xfrm>
            <a:off x="1404538" y="1994503"/>
            <a:ext cx="5305200" cy="936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AEABAB"/>
                </a:solidFill>
                <a:latin typeface="Lato"/>
                <a:ea typeface="Lato"/>
                <a:cs typeface="Lato"/>
                <a:sym typeface="Lato"/>
              </a:rPr>
              <a:t>Derived optimal price floor for two uniformly distributed bidders</a:t>
            </a:r>
            <a:endParaRPr sz="2400">
              <a:solidFill>
                <a:srgbClr val="B7B7B7"/>
              </a:solidFill>
              <a:latin typeface="Lato Light"/>
              <a:ea typeface="Lato Light"/>
              <a:cs typeface="Lato Light"/>
              <a:sym typeface="Lato Light"/>
            </a:endParaRPr>
          </a:p>
        </p:txBody>
      </p:sp>
      <p:pic>
        <p:nvPicPr>
          <p:cNvPr descr="https://lh5.googleusercontent.com/PT6wvHYnJXB42MSLunuakp76tv-E-RydxTXsdqUrpZDZSnLPfuJ0SUtK1UioMO_2Rz1M9hdg76PoRnOi-kT0KMNwTMYvy2IzghZc5RS8emN3yOQG3WWQslHfXfcqSCjeIZgw2rvMD70" id="292" name="Shape 292"/>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293" name="Shape 293"/>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294" name="Shape 294"/>
          <p:cNvSpPr/>
          <p:nvPr/>
        </p:nvSpPr>
        <p:spPr>
          <a:xfrm>
            <a:off x="489061" y="4548825"/>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95" name="Shape 295"/>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296" name="Shape 296"/>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297" name="Shape 297"/>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298" name="Shape 298"/>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299" name="Shape 299"/>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300" name="Shape 300"/>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301" name="Shape 301"/>
          <p:cNvSpPr/>
          <p:nvPr/>
        </p:nvSpPr>
        <p:spPr>
          <a:xfrm>
            <a:off x="500861" y="2050404"/>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pic>
        <p:nvPicPr>
          <p:cNvPr id="302" name="Shape 302"/>
          <p:cNvPicPr preferRelativeResize="0"/>
          <p:nvPr/>
        </p:nvPicPr>
        <p:blipFill rotWithShape="1">
          <a:blip r:embed="rId5">
            <a:alphaModFix/>
          </a:blip>
          <a:srcRect b="0" l="0" r="0" t="0"/>
          <a:stretch/>
        </p:blipFill>
        <p:spPr>
          <a:xfrm>
            <a:off x="649425" y="2198963"/>
            <a:ext cx="479827" cy="479850"/>
          </a:xfrm>
          <a:prstGeom prst="rect">
            <a:avLst/>
          </a:prstGeom>
          <a:noFill/>
          <a:ln>
            <a:noFill/>
          </a:ln>
        </p:spPr>
      </p:pic>
      <p:sp>
        <p:nvSpPr>
          <p:cNvPr id="303" name="Shape 303"/>
          <p:cNvSpPr/>
          <p:nvPr/>
        </p:nvSpPr>
        <p:spPr>
          <a:xfrm>
            <a:off x="1428125" y="3060135"/>
            <a:ext cx="5305200" cy="16908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B7B7B7"/>
                </a:solidFill>
                <a:latin typeface="Lato"/>
                <a:ea typeface="Lato"/>
                <a:cs typeface="Lato"/>
                <a:sym typeface="Lato"/>
              </a:rPr>
              <a:t>Found optimal R=0.5, but tried weighing lower bid more to decrease overshoot rate</a:t>
            </a:r>
            <a:endParaRPr sz="2400">
              <a:solidFill>
                <a:srgbClr val="B7B7B7"/>
              </a:solidFill>
              <a:latin typeface="Lato"/>
              <a:ea typeface="Lato"/>
              <a:cs typeface="Lato"/>
              <a:sym typeface="Lato"/>
            </a:endParaRPr>
          </a:p>
          <a:p>
            <a:pPr indent="0" lvl="0" marL="0" rtl="0">
              <a:spcBef>
                <a:spcPts val="0"/>
              </a:spcBef>
              <a:spcAft>
                <a:spcPts val="0"/>
              </a:spcAft>
              <a:buNone/>
            </a:pPr>
            <a:r>
              <a:t/>
            </a:r>
            <a:endParaRPr sz="2400">
              <a:solidFill>
                <a:srgbClr val="B7B7B7"/>
              </a:solidFill>
              <a:latin typeface="Lato"/>
              <a:ea typeface="Lato"/>
              <a:cs typeface="Lato"/>
              <a:sym typeface="Lato"/>
            </a:endParaRPr>
          </a:p>
        </p:txBody>
      </p:sp>
      <p:grpSp>
        <p:nvGrpSpPr>
          <p:cNvPr id="304" name="Shape 304"/>
          <p:cNvGrpSpPr/>
          <p:nvPr/>
        </p:nvGrpSpPr>
        <p:grpSpPr>
          <a:xfrm>
            <a:off x="477273" y="3161152"/>
            <a:ext cx="777000" cy="777000"/>
            <a:chOff x="500848" y="4800214"/>
            <a:chExt cx="777000" cy="777000"/>
          </a:xfrm>
        </p:grpSpPr>
        <p:sp>
          <p:nvSpPr>
            <p:cNvPr id="305" name="Shape 305"/>
            <p:cNvSpPr/>
            <p:nvPr/>
          </p:nvSpPr>
          <p:spPr>
            <a:xfrm>
              <a:off x="500848" y="4800214"/>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6" name="Shape 306"/>
            <p:cNvPicPr preferRelativeResize="0"/>
            <p:nvPr/>
          </p:nvPicPr>
          <p:blipFill>
            <a:blip r:embed="rId6">
              <a:alphaModFix/>
            </a:blip>
            <a:stretch>
              <a:fillRect/>
            </a:stretch>
          </p:blipFill>
          <p:spPr>
            <a:xfrm>
              <a:off x="596975" y="4896325"/>
              <a:ext cx="584775" cy="584775"/>
            </a:xfrm>
            <a:prstGeom prst="rect">
              <a:avLst/>
            </a:prstGeom>
            <a:noFill/>
            <a:ln>
              <a:noFill/>
            </a:ln>
          </p:spPr>
        </p:pic>
      </p:grpSp>
      <p:sp>
        <p:nvSpPr>
          <p:cNvPr id="307" name="Shape 307"/>
          <p:cNvSpPr/>
          <p:nvPr/>
        </p:nvSpPr>
        <p:spPr>
          <a:xfrm>
            <a:off x="1416338" y="4518337"/>
            <a:ext cx="5305200" cy="12435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B7B7B7"/>
                </a:solidFill>
                <a:latin typeface="Lato"/>
                <a:ea typeface="Lato"/>
                <a:cs typeface="Lato"/>
                <a:sym typeface="Lato"/>
              </a:rPr>
              <a:t>Split averages by features, keeping separate averages for site_id, pub_network_id, etc.</a:t>
            </a:r>
            <a:endParaRPr sz="2400">
              <a:solidFill>
                <a:srgbClr val="B7B7B7"/>
              </a:solidFill>
              <a:latin typeface="Lato"/>
              <a:ea typeface="Lato"/>
              <a:cs typeface="Lato"/>
              <a:sym typeface="Lato"/>
            </a:endParaRPr>
          </a:p>
        </p:txBody>
      </p:sp>
      <p:pic>
        <p:nvPicPr>
          <p:cNvPr id="308" name="Shape 308"/>
          <p:cNvPicPr preferRelativeResize="0"/>
          <p:nvPr/>
        </p:nvPicPr>
        <p:blipFill>
          <a:blip r:embed="rId7">
            <a:alphaModFix/>
          </a:blip>
          <a:stretch>
            <a:fillRect/>
          </a:stretch>
        </p:blipFill>
        <p:spPr>
          <a:xfrm>
            <a:off x="6650371" y="1755925"/>
            <a:ext cx="5319003" cy="756350"/>
          </a:xfrm>
          <a:prstGeom prst="rect">
            <a:avLst/>
          </a:prstGeom>
          <a:noFill/>
          <a:ln>
            <a:noFill/>
          </a:ln>
        </p:spPr>
      </p:pic>
      <p:pic>
        <p:nvPicPr>
          <p:cNvPr id="309" name="Shape 309"/>
          <p:cNvPicPr preferRelativeResize="0"/>
          <p:nvPr/>
        </p:nvPicPr>
        <p:blipFill>
          <a:blip r:embed="rId8">
            <a:alphaModFix/>
          </a:blip>
          <a:stretch>
            <a:fillRect/>
          </a:stretch>
        </p:blipFill>
        <p:spPr>
          <a:xfrm>
            <a:off x="6760200" y="2862383"/>
            <a:ext cx="5099349" cy="1633043"/>
          </a:xfrm>
          <a:prstGeom prst="rect">
            <a:avLst/>
          </a:prstGeom>
          <a:noFill/>
          <a:ln>
            <a:noFill/>
          </a:ln>
        </p:spPr>
      </p:pic>
      <p:pic>
        <p:nvPicPr>
          <p:cNvPr id="310" name="Shape 310"/>
          <p:cNvPicPr preferRelativeResize="0"/>
          <p:nvPr/>
        </p:nvPicPr>
        <p:blipFill>
          <a:blip r:embed="rId9">
            <a:alphaModFix/>
          </a:blip>
          <a:stretch>
            <a:fillRect/>
          </a:stretch>
        </p:blipFill>
        <p:spPr>
          <a:xfrm>
            <a:off x="615963" y="4675736"/>
            <a:ext cx="523200" cy="523200"/>
          </a:xfrm>
          <a:prstGeom prst="rect">
            <a:avLst/>
          </a:prstGeom>
          <a:noFill/>
          <a:ln>
            <a:noFill/>
          </a:ln>
        </p:spPr>
      </p:pic>
      <p:pic>
        <p:nvPicPr>
          <p:cNvPr id="311" name="Shape 311"/>
          <p:cNvPicPr preferRelativeResize="0"/>
          <p:nvPr/>
        </p:nvPicPr>
        <p:blipFill>
          <a:blip r:embed="rId10">
            <a:alphaModFix/>
          </a:blip>
          <a:stretch>
            <a:fillRect/>
          </a:stretch>
        </p:blipFill>
        <p:spPr>
          <a:xfrm>
            <a:off x="6760200" y="4594550"/>
            <a:ext cx="3922950" cy="88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Shape 317"/>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Weighted Running Average</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318" name="Shape 318"/>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Shape 319"/>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320" name="Shape 320"/>
          <p:cNvSpPr/>
          <p:nvPr/>
        </p:nvSpPr>
        <p:spPr>
          <a:xfrm>
            <a:off x="482228" y="1201034"/>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Simulating Lost Bids</a:t>
            </a:r>
            <a:endParaRPr>
              <a:latin typeface="Lato"/>
              <a:ea typeface="Lato"/>
              <a:cs typeface="Lato"/>
              <a:sym typeface="Lato"/>
            </a:endParaRPr>
          </a:p>
          <a:p>
            <a:pPr indent="0" lvl="0" marL="0" marR="0" rtl="0" algn="l">
              <a:spcBef>
                <a:spcPts val="0"/>
              </a:spcBef>
              <a:spcAft>
                <a:spcPts val="0"/>
              </a:spcAft>
              <a:buNone/>
            </a:pPr>
            <a:r>
              <a:t/>
            </a:r>
            <a:endParaRPr sz="2400">
              <a:solidFill>
                <a:srgbClr val="AEABAB"/>
              </a:solidFill>
              <a:latin typeface="Lato"/>
              <a:ea typeface="Lato"/>
              <a:cs typeface="Lato"/>
              <a:sym typeface="Lato"/>
            </a:endParaRPr>
          </a:p>
        </p:txBody>
      </p:sp>
      <p:sp>
        <p:nvSpPr>
          <p:cNvPr id="321" name="Shape 321"/>
          <p:cNvSpPr/>
          <p:nvPr/>
        </p:nvSpPr>
        <p:spPr>
          <a:xfrm>
            <a:off x="1404538" y="1994503"/>
            <a:ext cx="5305200" cy="936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AEABAB"/>
                </a:solidFill>
                <a:latin typeface="Lato"/>
                <a:ea typeface="Lato"/>
                <a:cs typeface="Lato"/>
                <a:sym typeface="Lato"/>
              </a:rPr>
              <a:t>In real-life auction, bids below the price floor are lost</a:t>
            </a:r>
            <a:endParaRPr sz="2400">
              <a:solidFill>
                <a:srgbClr val="B7B7B7"/>
              </a:solidFill>
              <a:latin typeface="Lato Light"/>
              <a:ea typeface="Lato Light"/>
              <a:cs typeface="Lato Light"/>
              <a:sym typeface="Lato Light"/>
            </a:endParaRPr>
          </a:p>
        </p:txBody>
      </p:sp>
      <p:pic>
        <p:nvPicPr>
          <p:cNvPr descr="https://lh5.googleusercontent.com/PT6wvHYnJXB42MSLunuakp76tv-E-RydxTXsdqUrpZDZSnLPfuJ0SUtK1UioMO_2Rz1M9hdg76PoRnOi-kT0KMNwTMYvy2IzghZc5RS8emN3yOQG3WWQslHfXfcqSCjeIZgw2rvMD70" id="322" name="Shape 322"/>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323" name="Shape 323"/>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324" name="Shape 324"/>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325" name="Shape 325"/>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326" name="Shape 326"/>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327" name="Shape 327"/>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328" name="Shape 328"/>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329" name="Shape 329"/>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grpSp>
        <p:nvGrpSpPr>
          <p:cNvPr id="330" name="Shape 330"/>
          <p:cNvGrpSpPr/>
          <p:nvPr/>
        </p:nvGrpSpPr>
        <p:grpSpPr>
          <a:xfrm>
            <a:off x="500861" y="2050404"/>
            <a:ext cx="777000" cy="777000"/>
            <a:chOff x="500861" y="2050404"/>
            <a:chExt cx="777000" cy="777000"/>
          </a:xfrm>
        </p:grpSpPr>
        <p:sp>
          <p:nvSpPr>
            <p:cNvPr id="331" name="Shape 331"/>
            <p:cNvSpPr/>
            <p:nvPr/>
          </p:nvSpPr>
          <p:spPr>
            <a:xfrm>
              <a:off x="500861" y="2050404"/>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pic>
          <p:nvPicPr>
            <p:cNvPr id="332" name="Shape 332"/>
            <p:cNvPicPr preferRelativeResize="0"/>
            <p:nvPr/>
          </p:nvPicPr>
          <p:blipFill rotWithShape="1">
            <a:blip r:embed="rId5">
              <a:alphaModFix/>
            </a:blip>
            <a:srcRect b="0" l="0" r="0" t="0"/>
            <a:stretch/>
          </p:blipFill>
          <p:spPr>
            <a:xfrm>
              <a:off x="649425" y="2198963"/>
              <a:ext cx="479827" cy="479850"/>
            </a:xfrm>
            <a:prstGeom prst="rect">
              <a:avLst/>
            </a:prstGeom>
            <a:noFill/>
            <a:ln>
              <a:noFill/>
            </a:ln>
          </p:spPr>
        </p:pic>
      </p:grpSp>
      <p:sp>
        <p:nvSpPr>
          <p:cNvPr id="333" name="Shape 333"/>
          <p:cNvSpPr/>
          <p:nvPr/>
        </p:nvSpPr>
        <p:spPr>
          <a:xfrm>
            <a:off x="1428125" y="3060126"/>
            <a:ext cx="5305200" cy="14583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B7B7B7"/>
                </a:solidFill>
                <a:latin typeface="Lato"/>
                <a:ea typeface="Lato"/>
                <a:cs typeface="Lato"/>
                <a:sym typeface="Lato"/>
              </a:rPr>
              <a:t>Lost bid information causes average strategy to strictly increase to unreasonable levels</a:t>
            </a:r>
            <a:endParaRPr sz="2400">
              <a:solidFill>
                <a:srgbClr val="B7B7B7"/>
              </a:solidFill>
              <a:latin typeface="Lato"/>
              <a:ea typeface="Lato"/>
              <a:cs typeface="Lato"/>
              <a:sym typeface="Lato"/>
            </a:endParaRPr>
          </a:p>
          <a:p>
            <a:pPr indent="0" lvl="0" marL="0" rtl="0">
              <a:spcBef>
                <a:spcPts val="0"/>
              </a:spcBef>
              <a:spcAft>
                <a:spcPts val="0"/>
              </a:spcAft>
              <a:buNone/>
            </a:pPr>
            <a:r>
              <a:t/>
            </a:r>
            <a:endParaRPr sz="2400">
              <a:solidFill>
                <a:srgbClr val="B7B7B7"/>
              </a:solidFill>
              <a:latin typeface="Lato"/>
              <a:ea typeface="Lato"/>
              <a:cs typeface="Lato"/>
              <a:sym typeface="Lato"/>
            </a:endParaRPr>
          </a:p>
        </p:txBody>
      </p:sp>
      <p:grpSp>
        <p:nvGrpSpPr>
          <p:cNvPr id="334" name="Shape 334"/>
          <p:cNvGrpSpPr/>
          <p:nvPr/>
        </p:nvGrpSpPr>
        <p:grpSpPr>
          <a:xfrm>
            <a:off x="489048" y="3120289"/>
            <a:ext cx="777000" cy="777000"/>
            <a:chOff x="8617073" y="5419389"/>
            <a:chExt cx="777000" cy="777000"/>
          </a:xfrm>
        </p:grpSpPr>
        <p:sp>
          <p:nvSpPr>
            <p:cNvPr id="335" name="Shape 335"/>
            <p:cNvSpPr/>
            <p:nvPr/>
          </p:nvSpPr>
          <p:spPr>
            <a:xfrm>
              <a:off x="8617073" y="5419389"/>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6" name="Shape 336"/>
            <p:cNvPicPr preferRelativeResize="0"/>
            <p:nvPr/>
          </p:nvPicPr>
          <p:blipFill rotWithShape="1">
            <a:blip r:embed="rId6">
              <a:alphaModFix/>
            </a:blip>
            <a:srcRect b="0" l="0" r="0" t="0"/>
            <a:stretch/>
          </p:blipFill>
          <p:spPr>
            <a:xfrm>
              <a:off x="8765663" y="5567967"/>
              <a:ext cx="479825" cy="479845"/>
            </a:xfrm>
            <a:prstGeom prst="rect">
              <a:avLst/>
            </a:prstGeom>
            <a:noFill/>
            <a:ln>
              <a:noFill/>
            </a:ln>
          </p:spPr>
        </p:pic>
      </p:grpSp>
      <p:sp>
        <p:nvSpPr>
          <p:cNvPr id="337" name="Shape 337"/>
          <p:cNvSpPr/>
          <p:nvPr/>
        </p:nvSpPr>
        <p:spPr>
          <a:xfrm>
            <a:off x="1416350" y="4518322"/>
            <a:ext cx="5305200" cy="15621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B7B7B7"/>
                </a:solidFill>
                <a:latin typeface="Lato"/>
                <a:ea typeface="Lato"/>
                <a:cs typeface="Lato"/>
                <a:sym typeface="Lato"/>
              </a:rPr>
              <a:t>Simulate lost bidders by deriving expected ratio between first and second bid using original assumptions</a:t>
            </a:r>
            <a:endParaRPr sz="2400">
              <a:solidFill>
                <a:srgbClr val="B7B7B7"/>
              </a:solidFill>
              <a:latin typeface="Lato"/>
              <a:ea typeface="Lato"/>
              <a:cs typeface="Lato"/>
              <a:sym typeface="Lato"/>
            </a:endParaRPr>
          </a:p>
        </p:txBody>
      </p:sp>
      <p:pic>
        <p:nvPicPr>
          <p:cNvPr id="338" name="Shape 338"/>
          <p:cNvPicPr preferRelativeResize="0"/>
          <p:nvPr/>
        </p:nvPicPr>
        <p:blipFill>
          <a:blip r:embed="rId7">
            <a:alphaModFix/>
          </a:blip>
          <a:stretch>
            <a:fillRect/>
          </a:stretch>
        </p:blipFill>
        <p:spPr>
          <a:xfrm>
            <a:off x="6650371" y="2060725"/>
            <a:ext cx="5319003" cy="756350"/>
          </a:xfrm>
          <a:prstGeom prst="rect">
            <a:avLst/>
          </a:prstGeom>
          <a:noFill/>
          <a:ln>
            <a:noFill/>
          </a:ln>
        </p:spPr>
      </p:pic>
      <p:sp>
        <p:nvSpPr>
          <p:cNvPr id="339" name="Shape 339"/>
          <p:cNvSpPr/>
          <p:nvPr/>
        </p:nvSpPr>
        <p:spPr>
          <a:xfrm>
            <a:off x="489061" y="4548825"/>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0" name="Shape 340"/>
          <p:cNvPicPr preferRelativeResize="0"/>
          <p:nvPr/>
        </p:nvPicPr>
        <p:blipFill rotWithShape="1">
          <a:blip r:embed="rId8">
            <a:alphaModFix/>
          </a:blip>
          <a:srcRect b="0" l="0" r="0" t="0"/>
          <a:stretch/>
        </p:blipFill>
        <p:spPr>
          <a:xfrm>
            <a:off x="615963" y="4675736"/>
            <a:ext cx="523200" cy="523200"/>
          </a:xfrm>
          <a:prstGeom prst="rect">
            <a:avLst/>
          </a:prstGeom>
          <a:noFill/>
          <a:ln>
            <a:noFill/>
          </a:ln>
        </p:spPr>
      </p:pic>
      <p:pic>
        <p:nvPicPr>
          <p:cNvPr id="341" name="Shape 341"/>
          <p:cNvPicPr preferRelativeResize="0"/>
          <p:nvPr/>
        </p:nvPicPr>
        <p:blipFill>
          <a:blip r:embed="rId9">
            <a:alphaModFix/>
          </a:blip>
          <a:stretch>
            <a:fillRect/>
          </a:stretch>
        </p:blipFill>
        <p:spPr>
          <a:xfrm>
            <a:off x="7034813" y="3274725"/>
            <a:ext cx="4550120" cy="1562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Shape 347"/>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Weighted Running Average</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348" name="Shape 348"/>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Shape 349"/>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350" name="Shape 350"/>
          <p:cNvSpPr/>
          <p:nvPr/>
        </p:nvSpPr>
        <p:spPr>
          <a:xfrm>
            <a:off x="482228" y="1201034"/>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Implementation</a:t>
            </a:r>
            <a:endParaRPr>
              <a:latin typeface="Lato"/>
              <a:ea typeface="Lato"/>
              <a:cs typeface="Lato"/>
              <a:sym typeface="Lato"/>
            </a:endParaRPr>
          </a:p>
          <a:p>
            <a:pPr indent="0" lvl="0" marL="0" marR="0" rtl="0" algn="l">
              <a:spcBef>
                <a:spcPts val="0"/>
              </a:spcBef>
              <a:spcAft>
                <a:spcPts val="0"/>
              </a:spcAft>
              <a:buNone/>
            </a:pPr>
            <a:r>
              <a:t/>
            </a:r>
            <a:endParaRPr sz="2400">
              <a:solidFill>
                <a:srgbClr val="AEABAB"/>
              </a:solidFill>
              <a:latin typeface="Lato"/>
              <a:ea typeface="Lato"/>
              <a:cs typeface="Lato"/>
              <a:sym typeface="Lato"/>
            </a:endParaRPr>
          </a:p>
        </p:txBody>
      </p:sp>
      <p:sp>
        <p:nvSpPr>
          <p:cNvPr id="351" name="Shape 351"/>
          <p:cNvSpPr/>
          <p:nvPr/>
        </p:nvSpPr>
        <p:spPr>
          <a:xfrm>
            <a:off x="1404550" y="1994492"/>
            <a:ext cx="5305200" cy="35760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AEABAB"/>
                </a:solidFill>
                <a:latin typeface="Lato"/>
                <a:ea typeface="Lato"/>
                <a:cs typeface="Lato"/>
                <a:sym typeface="Lato"/>
              </a:rPr>
              <a:t>Parameters</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Inconsolata"/>
                <a:ea typeface="Inconsolata"/>
                <a:cs typeface="Inconsolata"/>
                <a:sym typeface="Inconsolata"/>
              </a:rPr>
              <a:t>window</a:t>
            </a:r>
            <a:r>
              <a:rPr lang="en-US" sz="2400">
                <a:solidFill>
                  <a:srgbClr val="AEABAB"/>
                </a:solidFill>
                <a:latin typeface="Lato"/>
                <a:ea typeface="Lato"/>
                <a:cs typeface="Lato"/>
                <a:sym typeface="Lato"/>
              </a:rPr>
              <a:t>: number of past auctions to incorporate into average</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Inconsolata"/>
                <a:ea typeface="Inconsolata"/>
                <a:cs typeface="Inconsolata"/>
                <a:sym typeface="Inconsolata"/>
              </a:rPr>
              <a:t>weight</a:t>
            </a:r>
            <a:r>
              <a:rPr lang="en-US" sz="2400">
                <a:solidFill>
                  <a:srgbClr val="AEABAB"/>
                </a:solidFill>
                <a:latin typeface="Lato"/>
                <a:ea typeface="Lato"/>
                <a:cs typeface="Lato"/>
                <a:sym typeface="Lato"/>
              </a:rPr>
              <a:t>: shift average toward low or high bidder</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Inconsolata"/>
                <a:ea typeface="Inconsolata"/>
                <a:cs typeface="Inconsolata"/>
                <a:sym typeface="Inconsolata"/>
              </a:rPr>
              <a:t>sim_bid</a:t>
            </a:r>
            <a:r>
              <a:rPr lang="en-US" sz="2400">
                <a:solidFill>
                  <a:srgbClr val="AEABAB"/>
                </a:solidFill>
                <a:latin typeface="Lato"/>
                <a:ea typeface="Lato"/>
                <a:cs typeface="Lato"/>
                <a:sym typeface="Lato"/>
              </a:rPr>
              <a:t>: multiplier for generating simulated second bid using first</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Inconsolata"/>
                <a:ea typeface="Inconsolata"/>
                <a:cs typeface="Inconsolata"/>
                <a:sym typeface="Inconsolata"/>
              </a:rPr>
              <a:t>param_id</a:t>
            </a:r>
            <a:r>
              <a:rPr lang="en-US" sz="2400">
                <a:solidFill>
                  <a:srgbClr val="AEABAB"/>
                </a:solidFill>
                <a:latin typeface="Lato"/>
                <a:ea typeface="Lato"/>
                <a:cs typeface="Lato"/>
                <a:sym typeface="Lato"/>
              </a:rPr>
              <a:t>: feature used to track separate running averages</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352" name="Shape 352"/>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353" name="Shape 353"/>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354" name="Shape 354"/>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355" name="Shape 355"/>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356" name="Shape 356"/>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357" name="Shape 357"/>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358" name="Shape 358"/>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359" name="Shape 359"/>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grpSp>
        <p:nvGrpSpPr>
          <p:cNvPr id="360" name="Shape 360"/>
          <p:cNvGrpSpPr/>
          <p:nvPr/>
        </p:nvGrpSpPr>
        <p:grpSpPr>
          <a:xfrm>
            <a:off x="500861" y="2050404"/>
            <a:ext cx="777000" cy="777000"/>
            <a:chOff x="500861" y="2050404"/>
            <a:chExt cx="777000" cy="777000"/>
          </a:xfrm>
        </p:grpSpPr>
        <p:sp>
          <p:nvSpPr>
            <p:cNvPr id="361" name="Shape 361"/>
            <p:cNvSpPr/>
            <p:nvPr/>
          </p:nvSpPr>
          <p:spPr>
            <a:xfrm>
              <a:off x="500861" y="2050404"/>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pic>
          <p:nvPicPr>
            <p:cNvPr id="362" name="Shape 362"/>
            <p:cNvPicPr preferRelativeResize="0"/>
            <p:nvPr/>
          </p:nvPicPr>
          <p:blipFill rotWithShape="1">
            <a:blip r:embed="rId5">
              <a:alphaModFix/>
            </a:blip>
            <a:srcRect b="0" l="0" r="0" t="0"/>
            <a:stretch/>
          </p:blipFill>
          <p:spPr>
            <a:xfrm>
              <a:off x="649425" y="2198963"/>
              <a:ext cx="479827" cy="479850"/>
            </a:xfrm>
            <a:prstGeom prst="rect">
              <a:avLst/>
            </a:prstGeom>
            <a:noFill/>
            <a:ln>
              <a:noFill/>
            </a:ln>
          </p:spPr>
        </p:pic>
      </p:grpSp>
      <p:pic>
        <p:nvPicPr>
          <p:cNvPr id="363" name="Shape 363"/>
          <p:cNvPicPr preferRelativeResize="0"/>
          <p:nvPr/>
        </p:nvPicPr>
        <p:blipFill>
          <a:blip r:embed="rId6">
            <a:alphaModFix/>
          </a:blip>
          <a:stretch>
            <a:fillRect/>
          </a:stretch>
        </p:blipFill>
        <p:spPr>
          <a:xfrm>
            <a:off x="7672075" y="1644501"/>
            <a:ext cx="3430899" cy="3989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Shape 369"/>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Weighted Running Average</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370" name="Shape 370"/>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Shape 371"/>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372" name="Shape 372"/>
          <p:cNvSpPr/>
          <p:nvPr/>
        </p:nvSpPr>
        <p:spPr>
          <a:xfrm>
            <a:off x="482228" y="1201034"/>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Results</a:t>
            </a:r>
            <a:endParaRPr>
              <a:latin typeface="Lato"/>
              <a:ea typeface="Lato"/>
              <a:cs typeface="Lato"/>
              <a:sym typeface="Lato"/>
            </a:endParaRPr>
          </a:p>
          <a:p>
            <a:pPr indent="0" lvl="0" marL="0" marR="0" rtl="0" algn="l">
              <a:spcBef>
                <a:spcPts val="0"/>
              </a:spcBef>
              <a:spcAft>
                <a:spcPts val="0"/>
              </a:spcAft>
              <a:buNone/>
            </a:pPr>
            <a:r>
              <a:t/>
            </a:r>
            <a:endParaRPr sz="2400">
              <a:solidFill>
                <a:srgbClr val="AEABAB"/>
              </a:solidFill>
              <a:latin typeface="Lato"/>
              <a:ea typeface="Lato"/>
              <a:cs typeface="Lato"/>
              <a:sym typeface="Lato"/>
            </a:endParaRPr>
          </a:p>
        </p:txBody>
      </p:sp>
      <p:sp>
        <p:nvSpPr>
          <p:cNvPr id="373" name="Shape 373"/>
          <p:cNvSpPr/>
          <p:nvPr/>
        </p:nvSpPr>
        <p:spPr>
          <a:xfrm>
            <a:off x="3283200" y="1705300"/>
            <a:ext cx="5625600" cy="5232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AEABAB"/>
                </a:solidFill>
                <a:latin typeface="Inconsolata"/>
                <a:ea typeface="Inconsolata"/>
                <a:cs typeface="Inconsolata"/>
                <a:sym typeface="Inconsolata"/>
              </a:rPr>
              <a:t>window=500, weight=0.6, sim_bid=0.3</a:t>
            </a:r>
            <a:endParaRPr sz="2400">
              <a:solidFill>
                <a:srgbClr val="B7B7B7"/>
              </a:solidFill>
              <a:latin typeface="Inconsolata"/>
              <a:ea typeface="Inconsolata"/>
              <a:cs typeface="Inconsolata"/>
              <a:sym typeface="Inconsolata"/>
            </a:endParaRPr>
          </a:p>
        </p:txBody>
      </p:sp>
      <p:pic>
        <p:nvPicPr>
          <p:cNvPr descr="https://lh5.googleusercontent.com/PT6wvHYnJXB42MSLunuakp76tv-E-RydxTXsdqUrpZDZSnLPfuJ0SUtK1UioMO_2Rz1M9hdg76PoRnOi-kT0KMNwTMYvy2IzghZc5RS8emN3yOQG3WWQslHfXfcqSCjeIZgw2rvMD70" id="374" name="Shape 374"/>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375" name="Shape 375"/>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376" name="Shape 376"/>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377" name="Shape 377"/>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378" name="Shape 378"/>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379" name="Shape 379"/>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380" name="Shape 380"/>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381" name="Shape 381"/>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pic>
        <p:nvPicPr>
          <p:cNvPr id="382" name="Shape 382"/>
          <p:cNvPicPr preferRelativeResize="0"/>
          <p:nvPr/>
        </p:nvPicPr>
        <p:blipFill rotWithShape="1">
          <a:blip r:embed="rId5">
            <a:alphaModFix/>
          </a:blip>
          <a:srcRect b="23896" l="0" r="37106" t="17973"/>
          <a:stretch/>
        </p:blipFill>
        <p:spPr>
          <a:xfrm>
            <a:off x="876363" y="2294215"/>
            <a:ext cx="4964125" cy="2739761"/>
          </a:xfrm>
          <a:prstGeom prst="rect">
            <a:avLst/>
          </a:prstGeom>
          <a:noFill/>
          <a:ln cap="flat" cmpd="sng" w="9525">
            <a:solidFill>
              <a:srgbClr val="000000"/>
            </a:solidFill>
            <a:prstDash val="solid"/>
            <a:round/>
            <a:headEnd len="sm" w="sm" type="none"/>
            <a:tailEnd len="sm" w="sm" type="none"/>
          </a:ln>
        </p:spPr>
      </p:pic>
      <p:pic>
        <p:nvPicPr>
          <p:cNvPr id="383" name="Shape 383"/>
          <p:cNvPicPr preferRelativeResize="0"/>
          <p:nvPr/>
        </p:nvPicPr>
        <p:blipFill rotWithShape="1">
          <a:blip r:embed="rId6">
            <a:alphaModFix/>
          </a:blip>
          <a:srcRect b="19591" l="0" r="37193" t="21857"/>
          <a:stretch/>
        </p:blipFill>
        <p:spPr>
          <a:xfrm>
            <a:off x="6393775" y="2294225"/>
            <a:ext cx="4921839" cy="2739750"/>
          </a:xfrm>
          <a:prstGeom prst="rect">
            <a:avLst/>
          </a:prstGeom>
          <a:noFill/>
          <a:ln cap="flat" cmpd="sng" w="9525">
            <a:solidFill>
              <a:srgbClr val="000000"/>
            </a:solidFill>
            <a:prstDash val="solid"/>
            <a:round/>
            <a:headEnd len="sm" w="sm" type="none"/>
            <a:tailEnd len="sm" w="sm" type="none"/>
          </a:ln>
        </p:spPr>
      </p:pic>
      <p:sp>
        <p:nvSpPr>
          <p:cNvPr id="384" name="Shape 384"/>
          <p:cNvSpPr/>
          <p:nvPr/>
        </p:nvSpPr>
        <p:spPr>
          <a:xfrm>
            <a:off x="1630175" y="5099700"/>
            <a:ext cx="3145200" cy="8388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1800">
                <a:solidFill>
                  <a:srgbClr val="AEABAB"/>
                </a:solidFill>
                <a:latin typeface="Lato"/>
                <a:ea typeface="Lato"/>
                <a:cs typeface="Lato"/>
                <a:sym typeface="Lato"/>
              </a:rPr>
              <a:t>Feature: site_id</a:t>
            </a:r>
            <a:endParaRPr sz="1800">
              <a:solidFill>
                <a:srgbClr val="AEABAB"/>
              </a:solidFill>
              <a:latin typeface="Lato"/>
              <a:ea typeface="Lato"/>
              <a:cs typeface="Lato"/>
              <a:sym typeface="Lato"/>
            </a:endParaRPr>
          </a:p>
          <a:p>
            <a:pPr indent="0" lvl="0" marL="0" rtl="0">
              <a:spcBef>
                <a:spcPts val="0"/>
              </a:spcBef>
              <a:spcAft>
                <a:spcPts val="0"/>
              </a:spcAft>
              <a:buNone/>
            </a:pPr>
            <a:r>
              <a:rPr lang="en-US" sz="1800">
                <a:solidFill>
                  <a:srgbClr val="AEABAB"/>
                </a:solidFill>
                <a:latin typeface="Lato"/>
                <a:ea typeface="Lato"/>
                <a:cs typeface="Lato"/>
                <a:sym typeface="Lato"/>
              </a:rPr>
              <a:t>Average Revenue: </a:t>
            </a:r>
            <a:r>
              <a:rPr b="1" lang="en-US" sz="1800">
                <a:solidFill>
                  <a:srgbClr val="AEABAB"/>
                </a:solidFill>
                <a:latin typeface="Lato"/>
                <a:ea typeface="Lato"/>
                <a:cs typeface="Lato"/>
                <a:sym typeface="Lato"/>
              </a:rPr>
              <a:t>$0.0014</a:t>
            </a:r>
            <a:endParaRPr b="1" sz="1800">
              <a:solidFill>
                <a:srgbClr val="AEABAB"/>
              </a:solidFill>
              <a:latin typeface="Lato"/>
              <a:ea typeface="Lato"/>
              <a:cs typeface="Lato"/>
              <a:sym typeface="Lato"/>
            </a:endParaRPr>
          </a:p>
          <a:p>
            <a:pPr indent="0" lvl="0" marL="0" rtl="0">
              <a:spcBef>
                <a:spcPts val="0"/>
              </a:spcBef>
              <a:spcAft>
                <a:spcPts val="0"/>
              </a:spcAft>
              <a:buNone/>
            </a:pPr>
            <a:r>
              <a:rPr lang="en-US" sz="1800">
                <a:solidFill>
                  <a:srgbClr val="AEABAB"/>
                </a:solidFill>
                <a:latin typeface="Lato"/>
                <a:ea typeface="Lato"/>
                <a:cs typeface="Lato"/>
                <a:sym typeface="Lato"/>
              </a:rPr>
              <a:t>Engage / Too High: </a:t>
            </a:r>
            <a:r>
              <a:rPr b="1" lang="en-US" sz="1800">
                <a:solidFill>
                  <a:srgbClr val="AEABAB"/>
                </a:solidFill>
                <a:latin typeface="Lato"/>
                <a:ea typeface="Lato"/>
                <a:cs typeface="Lato"/>
                <a:sym typeface="Lato"/>
              </a:rPr>
              <a:t>30%</a:t>
            </a:r>
            <a:r>
              <a:rPr lang="en-US" sz="1800">
                <a:solidFill>
                  <a:srgbClr val="AEABAB"/>
                </a:solidFill>
                <a:latin typeface="Lato"/>
                <a:ea typeface="Lato"/>
                <a:cs typeface="Lato"/>
                <a:sym typeface="Lato"/>
              </a:rPr>
              <a:t> / 64%</a:t>
            </a:r>
            <a:endParaRPr sz="1800">
              <a:solidFill>
                <a:srgbClr val="AEABAB"/>
              </a:solidFill>
              <a:latin typeface="Lato"/>
              <a:ea typeface="Lato"/>
              <a:cs typeface="Lato"/>
              <a:sym typeface="Lato"/>
            </a:endParaRPr>
          </a:p>
        </p:txBody>
      </p:sp>
      <p:sp>
        <p:nvSpPr>
          <p:cNvPr id="385" name="Shape 385"/>
          <p:cNvSpPr/>
          <p:nvPr/>
        </p:nvSpPr>
        <p:spPr>
          <a:xfrm>
            <a:off x="7282100" y="5099700"/>
            <a:ext cx="3145200" cy="8388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1800">
                <a:solidFill>
                  <a:srgbClr val="AEABAB"/>
                </a:solidFill>
                <a:latin typeface="Lato"/>
                <a:ea typeface="Lato"/>
                <a:cs typeface="Lato"/>
                <a:sym typeface="Lato"/>
              </a:rPr>
              <a:t>Feature: pub_network_id</a:t>
            </a:r>
            <a:endParaRPr sz="1800">
              <a:solidFill>
                <a:srgbClr val="AEABAB"/>
              </a:solidFill>
              <a:latin typeface="Lato"/>
              <a:ea typeface="Lato"/>
              <a:cs typeface="Lato"/>
              <a:sym typeface="Lato"/>
            </a:endParaRPr>
          </a:p>
          <a:p>
            <a:pPr indent="0" lvl="0" marL="0" rtl="0">
              <a:spcBef>
                <a:spcPts val="0"/>
              </a:spcBef>
              <a:spcAft>
                <a:spcPts val="0"/>
              </a:spcAft>
              <a:buNone/>
            </a:pPr>
            <a:r>
              <a:rPr lang="en-US" sz="1800">
                <a:solidFill>
                  <a:srgbClr val="AEABAB"/>
                </a:solidFill>
                <a:latin typeface="Lato"/>
                <a:ea typeface="Lato"/>
                <a:cs typeface="Lato"/>
                <a:sym typeface="Lato"/>
              </a:rPr>
              <a:t>Average Revenue: </a:t>
            </a:r>
            <a:r>
              <a:rPr b="1" lang="en-US" sz="1800">
                <a:solidFill>
                  <a:srgbClr val="AEABAB"/>
                </a:solidFill>
                <a:latin typeface="Lato"/>
                <a:ea typeface="Lato"/>
                <a:cs typeface="Lato"/>
                <a:sym typeface="Lato"/>
              </a:rPr>
              <a:t>$0.0007</a:t>
            </a:r>
            <a:endParaRPr b="1" sz="1800">
              <a:solidFill>
                <a:srgbClr val="AEABAB"/>
              </a:solidFill>
              <a:latin typeface="Lato"/>
              <a:ea typeface="Lato"/>
              <a:cs typeface="Lato"/>
              <a:sym typeface="Lato"/>
            </a:endParaRPr>
          </a:p>
          <a:p>
            <a:pPr indent="0" lvl="0" marL="0" rtl="0">
              <a:spcBef>
                <a:spcPts val="0"/>
              </a:spcBef>
              <a:spcAft>
                <a:spcPts val="0"/>
              </a:spcAft>
              <a:buNone/>
            </a:pPr>
            <a:r>
              <a:rPr lang="en-US" sz="1800">
                <a:solidFill>
                  <a:srgbClr val="AEABAB"/>
                </a:solidFill>
                <a:latin typeface="Lato"/>
                <a:ea typeface="Lato"/>
                <a:cs typeface="Lato"/>
                <a:sym typeface="Lato"/>
              </a:rPr>
              <a:t>Engage / Too High: </a:t>
            </a:r>
            <a:r>
              <a:rPr b="1" lang="en-US" sz="1800">
                <a:solidFill>
                  <a:srgbClr val="AEABAB"/>
                </a:solidFill>
                <a:latin typeface="Lato"/>
                <a:ea typeface="Lato"/>
                <a:cs typeface="Lato"/>
                <a:sym typeface="Lato"/>
              </a:rPr>
              <a:t>25%</a:t>
            </a:r>
            <a:r>
              <a:rPr lang="en-US" sz="1800">
                <a:solidFill>
                  <a:srgbClr val="AEABAB"/>
                </a:solidFill>
                <a:latin typeface="Lato"/>
                <a:ea typeface="Lato"/>
                <a:cs typeface="Lato"/>
                <a:sym typeface="Lato"/>
              </a:rPr>
              <a:t> / 69%</a:t>
            </a:r>
            <a:endParaRPr sz="1800">
              <a:solidFill>
                <a:srgbClr val="AEABAB"/>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Shape 391"/>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Optimization</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392" name="Shape 392"/>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Shape 393"/>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394" name="Shape 394"/>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Underlying Model</a:t>
            </a:r>
            <a:endParaRPr>
              <a:latin typeface="Lato"/>
              <a:ea typeface="Lato"/>
              <a:cs typeface="Lato"/>
              <a:sym typeface="Lato"/>
            </a:endParaRPr>
          </a:p>
          <a:p>
            <a:pPr indent="0" lvl="0" marL="0" marR="0" rtl="0" algn="l">
              <a:spcBef>
                <a:spcPts val="0"/>
              </a:spcBef>
              <a:spcAft>
                <a:spcPts val="0"/>
              </a:spcAft>
              <a:buNone/>
            </a:pPr>
            <a:r>
              <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395" name="Shape 395"/>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396" name="Shape 396"/>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pic>
        <p:nvPicPr>
          <p:cNvPr id="397" name="Shape 397"/>
          <p:cNvPicPr preferRelativeResize="0"/>
          <p:nvPr/>
        </p:nvPicPr>
        <p:blipFill>
          <a:blip r:embed="rId5">
            <a:alphaModFix/>
          </a:blip>
          <a:stretch>
            <a:fillRect/>
          </a:stretch>
        </p:blipFill>
        <p:spPr>
          <a:xfrm>
            <a:off x="504324" y="4219886"/>
            <a:ext cx="523225" cy="523225"/>
          </a:xfrm>
          <a:prstGeom prst="rect">
            <a:avLst/>
          </a:prstGeom>
          <a:noFill/>
          <a:ln>
            <a:noFill/>
          </a:ln>
        </p:spPr>
      </p:pic>
      <p:cxnSp>
        <p:nvCxnSpPr>
          <p:cNvPr id="398" name="Shape 398"/>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399" name="Shape 399"/>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400" name="Shape 400"/>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401" name="Shape 401"/>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402" name="Shape 402"/>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403" name="Shape 403"/>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pic>
        <p:nvPicPr>
          <p:cNvPr id="404" name="Shape 404"/>
          <p:cNvPicPr preferRelativeResize="0"/>
          <p:nvPr/>
        </p:nvPicPr>
        <p:blipFill>
          <a:blip r:embed="rId6">
            <a:alphaModFix/>
          </a:blip>
          <a:stretch>
            <a:fillRect/>
          </a:stretch>
        </p:blipFill>
        <p:spPr>
          <a:xfrm>
            <a:off x="3260950" y="2473700"/>
            <a:ext cx="688704" cy="369300"/>
          </a:xfrm>
          <a:prstGeom prst="rect">
            <a:avLst/>
          </a:prstGeom>
          <a:noFill/>
          <a:ln>
            <a:noFill/>
          </a:ln>
        </p:spPr>
      </p:pic>
      <p:sp>
        <p:nvSpPr>
          <p:cNvPr id="405" name="Shape 405"/>
          <p:cNvSpPr txBox="1"/>
          <p:nvPr/>
        </p:nvSpPr>
        <p:spPr>
          <a:xfrm>
            <a:off x="3981500" y="2379333"/>
            <a:ext cx="5905500" cy="523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a:solidFill>
                  <a:srgbClr val="AEABAB"/>
                </a:solidFill>
                <a:latin typeface="Lato"/>
                <a:ea typeface="Lato"/>
                <a:cs typeface="Lato"/>
                <a:sym typeface="Lato"/>
              </a:rPr>
              <a:t>first and second highest bid distributions</a:t>
            </a:r>
            <a:r>
              <a:rPr lang="en-US" sz="2400">
                <a:solidFill>
                  <a:srgbClr val="AEABAB"/>
                </a:solidFill>
                <a:latin typeface="Lato"/>
                <a:ea typeface="Lato"/>
                <a:cs typeface="Lato"/>
                <a:sym typeface="Lato"/>
              </a:rPr>
              <a:t> </a:t>
            </a:r>
            <a:endParaRPr>
              <a:solidFill>
                <a:schemeClr val="dk1"/>
              </a:solidFill>
              <a:latin typeface="Lato"/>
              <a:ea typeface="Lato"/>
              <a:cs typeface="Lato"/>
              <a:sym typeface="Lato"/>
            </a:endParaRPr>
          </a:p>
        </p:txBody>
      </p:sp>
      <p:pic>
        <p:nvPicPr>
          <p:cNvPr id="406" name="Shape 406"/>
          <p:cNvPicPr preferRelativeResize="0"/>
          <p:nvPr/>
        </p:nvPicPr>
        <p:blipFill>
          <a:blip r:embed="rId7">
            <a:alphaModFix/>
          </a:blip>
          <a:stretch>
            <a:fillRect/>
          </a:stretch>
        </p:blipFill>
        <p:spPr>
          <a:xfrm>
            <a:off x="2485313" y="3714712"/>
            <a:ext cx="3739744" cy="369300"/>
          </a:xfrm>
          <a:prstGeom prst="rect">
            <a:avLst/>
          </a:prstGeom>
          <a:noFill/>
          <a:ln>
            <a:noFill/>
          </a:ln>
        </p:spPr>
      </p:pic>
      <p:sp>
        <p:nvSpPr>
          <p:cNvPr id="407" name="Shape 407"/>
          <p:cNvSpPr txBox="1"/>
          <p:nvPr/>
        </p:nvSpPr>
        <p:spPr>
          <a:xfrm>
            <a:off x="2010050" y="5162860"/>
            <a:ext cx="76290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AEABAB"/>
                </a:solidFill>
                <a:latin typeface="Lato"/>
                <a:ea typeface="Lato"/>
                <a:cs typeface="Lato"/>
                <a:sym typeface="Lato"/>
              </a:rPr>
              <a:t>set reserve price to maximize expected revenue</a:t>
            </a:r>
            <a:endParaRPr>
              <a:solidFill>
                <a:schemeClr val="dk1"/>
              </a:solidFill>
              <a:latin typeface="Lato"/>
              <a:ea typeface="Lato"/>
              <a:cs typeface="Lato"/>
              <a:sym typeface="Lato"/>
            </a:endParaRPr>
          </a:p>
        </p:txBody>
      </p:sp>
      <p:pic>
        <p:nvPicPr>
          <p:cNvPr id="408" name="Shape 408"/>
          <p:cNvPicPr preferRelativeResize="0"/>
          <p:nvPr/>
        </p:nvPicPr>
        <p:blipFill>
          <a:blip r:embed="rId8">
            <a:alphaModFix/>
          </a:blip>
          <a:stretch>
            <a:fillRect/>
          </a:stretch>
        </p:blipFill>
        <p:spPr>
          <a:xfrm>
            <a:off x="5132888" y="4084000"/>
            <a:ext cx="4030900" cy="100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Shape 414"/>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Optimization</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415" name="Shape 415"/>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Shape 416"/>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417" name="Shape 417"/>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Example</a:t>
            </a:r>
            <a:endParaRPr>
              <a:solidFill>
                <a:schemeClr val="dk1"/>
              </a:solidFill>
              <a:latin typeface="Lato"/>
              <a:ea typeface="Lato"/>
              <a:cs typeface="Lato"/>
              <a:sym typeface="Lato"/>
            </a:endParaRPr>
          </a:p>
          <a:p>
            <a:pPr indent="0" lvl="0" marL="0" rtl="0">
              <a:spcBef>
                <a:spcPts val="0"/>
              </a:spcBef>
              <a:spcAft>
                <a:spcPts val="0"/>
              </a:spcAft>
              <a:buNone/>
            </a:pPr>
            <a:r>
              <a:t/>
            </a:r>
            <a:endParaRPr sz="3600">
              <a:solidFill>
                <a:srgbClr val="AEABAB"/>
              </a:solidFill>
              <a:latin typeface="Lato"/>
              <a:ea typeface="Lato"/>
              <a:cs typeface="Lato"/>
              <a:sym typeface="Lato"/>
            </a:endParaRPr>
          </a:p>
          <a:p>
            <a:pPr indent="0" lvl="0" marL="0" marR="0" rtl="0" algn="l">
              <a:spcBef>
                <a:spcPts val="0"/>
              </a:spcBef>
              <a:spcAft>
                <a:spcPts val="0"/>
              </a:spcAft>
              <a:buNone/>
            </a:pPr>
            <a:r>
              <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418" name="Shape 418"/>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419" name="Shape 419"/>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420" name="Shape 420"/>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421" name="Shape 421"/>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422" name="Shape 422"/>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423" name="Shape 423"/>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424" name="Shape 424"/>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425" name="Shape 425"/>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426" name="Shape 426"/>
          <p:cNvSpPr txBox="1"/>
          <p:nvPr/>
        </p:nvSpPr>
        <p:spPr>
          <a:xfrm>
            <a:off x="4102563" y="2490950"/>
            <a:ext cx="4235700" cy="75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AEABAB"/>
                </a:solidFill>
                <a:latin typeface="Lato"/>
                <a:ea typeface="Lato"/>
                <a:cs typeface="Lato"/>
                <a:sym typeface="Lato"/>
              </a:rPr>
              <a:t>assume uniformly</a:t>
            </a:r>
            <a:endParaRPr sz="2400">
              <a:solidFill>
                <a:srgbClr val="AEABAB"/>
              </a:solidFill>
              <a:latin typeface="Lato"/>
              <a:ea typeface="Lato"/>
              <a:cs typeface="Lato"/>
              <a:sym typeface="Lato"/>
            </a:endParaRPr>
          </a:p>
          <a:p>
            <a:pPr indent="0" lvl="0" marL="0" rtl="0" algn="ctr">
              <a:spcBef>
                <a:spcPts val="0"/>
              </a:spcBef>
              <a:spcAft>
                <a:spcPts val="0"/>
              </a:spcAft>
              <a:buNone/>
            </a:pPr>
            <a:r>
              <a:rPr lang="en-US" sz="2400">
                <a:solidFill>
                  <a:srgbClr val="AEABAB"/>
                </a:solidFill>
                <a:latin typeface="Lato"/>
                <a:ea typeface="Lato"/>
                <a:cs typeface="Lato"/>
                <a:sym typeface="Lato"/>
              </a:rPr>
              <a:t>distributed bidders</a:t>
            </a:r>
            <a:endParaRPr sz="2400">
              <a:solidFill>
                <a:srgbClr val="AEABAB"/>
              </a:solidFill>
              <a:latin typeface="Lato"/>
              <a:ea typeface="Lato"/>
              <a:cs typeface="Lato"/>
              <a:sym typeface="Lato"/>
            </a:endParaRPr>
          </a:p>
        </p:txBody>
      </p:sp>
      <p:pic>
        <p:nvPicPr>
          <p:cNvPr id="427" name="Shape 427"/>
          <p:cNvPicPr preferRelativeResize="0"/>
          <p:nvPr/>
        </p:nvPicPr>
        <p:blipFill>
          <a:blip r:embed="rId5">
            <a:alphaModFix/>
          </a:blip>
          <a:stretch>
            <a:fillRect/>
          </a:stretch>
        </p:blipFill>
        <p:spPr>
          <a:xfrm>
            <a:off x="1803538" y="2440213"/>
            <a:ext cx="2712326" cy="857781"/>
          </a:xfrm>
          <a:prstGeom prst="rect">
            <a:avLst/>
          </a:prstGeom>
          <a:noFill/>
          <a:ln>
            <a:noFill/>
          </a:ln>
        </p:spPr>
      </p:pic>
      <p:pic>
        <p:nvPicPr>
          <p:cNvPr id="428" name="Shape 428"/>
          <p:cNvPicPr preferRelativeResize="0"/>
          <p:nvPr/>
        </p:nvPicPr>
        <p:blipFill>
          <a:blip r:embed="rId6">
            <a:alphaModFix/>
          </a:blip>
          <a:stretch>
            <a:fillRect/>
          </a:stretch>
        </p:blipFill>
        <p:spPr>
          <a:xfrm>
            <a:off x="7837438" y="2457600"/>
            <a:ext cx="2551024" cy="857775"/>
          </a:xfrm>
          <a:prstGeom prst="rect">
            <a:avLst/>
          </a:prstGeom>
          <a:noFill/>
          <a:ln>
            <a:noFill/>
          </a:ln>
        </p:spPr>
      </p:pic>
      <p:sp>
        <p:nvSpPr>
          <p:cNvPr id="429" name="Shape 429"/>
          <p:cNvSpPr txBox="1"/>
          <p:nvPr/>
        </p:nvSpPr>
        <p:spPr>
          <a:xfrm>
            <a:off x="3806150" y="5254150"/>
            <a:ext cx="4036800" cy="64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a:solidFill>
                  <a:srgbClr val="AEABAB"/>
                </a:solidFill>
                <a:latin typeface="Lato"/>
                <a:ea typeface="Lato"/>
                <a:cs typeface="Lato"/>
                <a:sym typeface="Lato"/>
              </a:rPr>
              <a:t>[</a:t>
            </a:r>
            <a:r>
              <a:rPr lang="en-US" sz="2400">
                <a:solidFill>
                  <a:srgbClr val="AEABAB"/>
                </a:solidFill>
                <a:latin typeface="Lato"/>
                <a:ea typeface="Lato"/>
                <a:cs typeface="Lato"/>
                <a:sym typeface="Lato"/>
              </a:rPr>
              <a:t>function to maximize over </a:t>
            </a:r>
            <a:r>
              <a:rPr i="1" lang="en-US" sz="2400">
                <a:solidFill>
                  <a:srgbClr val="AEABAB"/>
                </a:solidFill>
                <a:latin typeface="Lato"/>
                <a:ea typeface="Lato"/>
                <a:cs typeface="Lato"/>
                <a:sym typeface="Lato"/>
              </a:rPr>
              <a:t>r</a:t>
            </a:r>
            <a:r>
              <a:rPr lang="en-US" sz="2400">
                <a:solidFill>
                  <a:srgbClr val="AEABAB"/>
                </a:solidFill>
                <a:latin typeface="Lato"/>
                <a:ea typeface="Lato"/>
                <a:cs typeface="Lato"/>
                <a:sym typeface="Lato"/>
              </a:rPr>
              <a:t>]</a:t>
            </a:r>
            <a:endParaRPr sz="2400">
              <a:solidFill>
                <a:srgbClr val="AEABAB"/>
              </a:solidFill>
              <a:latin typeface="Lato"/>
              <a:ea typeface="Lato"/>
              <a:cs typeface="Lato"/>
              <a:sym typeface="Lato"/>
            </a:endParaRPr>
          </a:p>
        </p:txBody>
      </p:sp>
      <p:pic>
        <p:nvPicPr>
          <p:cNvPr id="430" name="Shape 430"/>
          <p:cNvPicPr preferRelativeResize="0"/>
          <p:nvPr/>
        </p:nvPicPr>
        <p:blipFill>
          <a:blip r:embed="rId7">
            <a:alphaModFix/>
          </a:blip>
          <a:stretch>
            <a:fillRect/>
          </a:stretch>
        </p:blipFill>
        <p:spPr>
          <a:xfrm>
            <a:off x="2286000" y="3739675"/>
            <a:ext cx="7620000" cy="1514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p:nvPr/>
        </p:nvSpPr>
        <p:spPr>
          <a:xfrm>
            <a:off x="1027548" y="4368789"/>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Shape 436"/>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Shape 437"/>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Optimization</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438" name="Shape 438"/>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Shape 439"/>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440" name="Shape 440"/>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Problem</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441" name="Shape 441"/>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442" name="Shape 442"/>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443" name="Shape 443"/>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444" name="Shape 444"/>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445" name="Shape 445"/>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446" name="Shape 446"/>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447" name="Shape 447"/>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448" name="Shape 448"/>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pic>
        <p:nvPicPr>
          <p:cNvPr id="449" name="Shape 449"/>
          <p:cNvPicPr preferRelativeResize="0"/>
          <p:nvPr/>
        </p:nvPicPr>
        <p:blipFill rotWithShape="1">
          <a:blip r:embed="rId5">
            <a:alphaModFix/>
          </a:blip>
          <a:srcRect b="15585" l="15287" r="13971" t="17264"/>
          <a:stretch/>
        </p:blipFill>
        <p:spPr>
          <a:xfrm>
            <a:off x="5305501" y="1922626"/>
            <a:ext cx="4985824" cy="3550500"/>
          </a:xfrm>
          <a:prstGeom prst="rect">
            <a:avLst/>
          </a:prstGeom>
          <a:noFill/>
          <a:ln>
            <a:noFill/>
          </a:ln>
        </p:spPr>
      </p:pic>
      <p:cxnSp>
        <p:nvCxnSpPr>
          <p:cNvPr id="450" name="Shape 450"/>
          <p:cNvCxnSpPr/>
          <p:nvPr/>
        </p:nvCxnSpPr>
        <p:spPr>
          <a:xfrm flipH="1" rot="10800000">
            <a:off x="5469663" y="2118388"/>
            <a:ext cx="4657500" cy="3159000"/>
          </a:xfrm>
          <a:prstGeom prst="straightConnector1">
            <a:avLst/>
          </a:prstGeom>
          <a:noFill/>
          <a:ln cap="flat" cmpd="sng" w="38100">
            <a:solidFill>
              <a:schemeClr val="lt2"/>
            </a:solidFill>
            <a:prstDash val="dash"/>
            <a:round/>
            <a:headEnd len="med" w="med" type="none"/>
            <a:tailEnd len="med" w="med" type="none"/>
          </a:ln>
        </p:spPr>
      </p:cxnSp>
      <p:sp>
        <p:nvSpPr>
          <p:cNvPr id="451" name="Shape 451"/>
          <p:cNvSpPr txBox="1"/>
          <p:nvPr/>
        </p:nvSpPr>
        <p:spPr>
          <a:xfrm>
            <a:off x="6640575" y="5417313"/>
            <a:ext cx="4235700" cy="523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2400">
                <a:solidFill>
                  <a:srgbClr val="404040"/>
                </a:solidFill>
                <a:latin typeface="Lato"/>
                <a:ea typeface="Lato"/>
                <a:cs typeface="Lato"/>
                <a:sym typeface="Lato"/>
              </a:rPr>
              <a:t>highest bid</a:t>
            </a:r>
            <a:endParaRPr sz="2400">
              <a:solidFill>
                <a:srgbClr val="404040"/>
              </a:solidFill>
              <a:latin typeface="Lato"/>
              <a:ea typeface="Lato"/>
              <a:cs typeface="Lato"/>
              <a:sym typeface="Lato"/>
            </a:endParaRPr>
          </a:p>
        </p:txBody>
      </p:sp>
      <p:sp>
        <p:nvSpPr>
          <p:cNvPr id="452" name="Shape 452"/>
          <p:cNvSpPr txBox="1"/>
          <p:nvPr/>
        </p:nvSpPr>
        <p:spPr>
          <a:xfrm rot="-5400000">
            <a:off x="3090225" y="3584388"/>
            <a:ext cx="4235700" cy="523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2400">
                <a:solidFill>
                  <a:srgbClr val="404040"/>
                </a:solidFill>
                <a:latin typeface="Lato"/>
                <a:ea typeface="Lato"/>
                <a:cs typeface="Lato"/>
                <a:sym typeface="Lato"/>
              </a:rPr>
              <a:t>second  bid</a:t>
            </a:r>
            <a:endParaRPr sz="2400">
              <a:solidFill>
                <a:srgbClr val="404040"/>
              </a:solidFill>
              <a:latin typeface="Lato"/>
              <a:ea typeface="Lato"/>
              <a:cs typeface="Lato"/>
              <a:sym typeface="Lato"/>
            </a:endParaRPr>
          </a:p>
        </p:txBody>
      </p:sp>
      <p:sp>
        <p:nvSpPr>
          <p:cNvPr id="453" name="Shape 453"/>
          <p:cNvSpPr/>
          <p:nvPr/>
        </p:nvSpPr>
        <p:spPr>
          <a:xfrm>
            <a:off x="6545750" y="4931275"/>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4" name="Shape 454"/>
          <p:cNvSpPr/>
          <p:nvPr/>
        </p:nvSpPr>
        <p:spPr>
          <a:xfrm>
            <a:off x="7717413" y="4400488"/>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p:nvPr/>
        </p:nvSpPr>
        <p:spPr>
          <a:xfrm>
            <a:off x="8112813" y="4796663"/>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a:off x="8184213" y="4301063"/>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Shape 457"/>
          <p:cNvSpPr/>
          <p:nvPr/>
        </p:nvSpPr>
        <p:spPr>
          <a:xfrm>
            <a:off x="8677413" y="3645450"/>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Shape 458"/>
          <p:cNvSpPr/>
          <p:nvPr/>
        </p:nvSpPr>
        <p:spPr>
          <a:xfrm>
            <a:off x="9126813" y="4219875"/>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p:nvPr/>
        </p:nvSpPr>
        <p:spPr>
          <a:xfrm>
            <a:off x="8839413" y="4634675"/>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p:nvPr/>
        </p:nvSpPr>
        <p:spPr>
          <a:xfrm>
            <a:off x="9348563" y="3292275"/>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p:nvPr/>
        </p:nvSpPr>
        <p:spPr>
          <a:xfrm>
            <a:off x="8515413" y="4463075"/>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2" name="Shape 462"/>
          <p:cNvSpPr/>
          <p:nvPr/>
        </p:nvSpPr>
        <p:spPr>
          <a:xfrm>
            <a:off x="8515413" y="4139075"/>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3" name="Shape 463"/>
          <p:cNvSpPr txBox="1"/>
          <p:nvPr/>
        </p:nvSpPr>
        <p:spPr>
          <a:xfrm>
            <a:off x="1946475" y="4434200"/>
            <a:ext cx="3000000" cy="64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a:solidFill>
                  <a:srgbClr val="AEABAB"/>
                </a:solidFill>
                <a:latin typeface="Lato"/>
                <a:ea typeface="Lato"/>
                <a:cs typeface="Lato"/>
                <a:sym typeface="Lato"/>
              </a:rPr>
              <a:t>more data, less structure principle</a:t>
            </a:r>
            <a:endParaRPr sz="2400">
              <a:solidFill>
                <a:srgbClr val="AEABAB"/>
              </a:solidFill>
              <a:latin typeface="Lato"/>
              <a:ea typeface="Lato"/>
              <a:cs typeface="Lato"/>
              <a:sym typeface="Lato"/>
            </a:endParaRPr>
          </a:p>
        </p:txBody>
      </p:sp>
      <p:sp>
        <p:nvSpPr>
          <p:cNvPr id="464" name="Shape 464"/>
          <p:cNvSpPr/>
          <p:nvPr/>
        </p:nvSpPr>
        <p:spPr>
          <a:xfrm>
            <a:off x="1027548" y="3282050"/>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chemeClr val="lt1"/>
                </a:solidFill>
                <a:latin typeface="Montserrat"/>
                <a:ea typeface="Montserrat"/>
                <a:cs typeface="Montserrat"/>
                <a:sym typeface="Montserrat"/>
              </a:rPr>
              <a:t>?</a:t>
            </a:r>
            <a:endParaRPr sz="6000">
              <a:solidFill>
                <a:schemeClr val="lt1"/>
              </a:solidFill>
              <a:latin typeface="Montserrat"/>
              <a:ea typeface="Montserrat"/>
              <a:cs typeface="Montserrat"/>
              <a:sym typeface="Montserrat"/>
            </a:endParaRPr>
          </a:p>
        </p:txBody>
      </p:sp>
      <p:pic>
        <p:nvPicPr>
          <p:cNvPr id="465" name="Shape 465"/>
          <p:cNvPicPr preferRelativeResize="0"/>
          <p:nvPr/>
        </p:nvPicPr>
        <p:blipFill>
          <a:blip r:embed="rId6">
            <a:alphaModFix/>
          </a:blip>
          <a:stretch>
            <a:fillRect/>
          </a:stretch>
        </p:blipFill>
        <p:spPr>
          <a:xfrm>
            <a:off x="1092948" y="4434194"/>
            <a:ext cx="646200" cy="646217"/>
          </a:xfrm>
          <a:prstGeom prst="rect">
            <a:avLst/>
          </a:prstGeom>
          <a:noFill/>
          <a:ln>
            <a:noFill/>
          </a:ln>
        </p:spPr>
      </p:pic>
      <p:sp>
        <p:nvSpPr>
          <p:cNvPr id="466" name="Shape 466"/>
          <p:cNvSpPr txBox="1"/>
          <p:nvPr/>
        </p:nvSpPr>
        <p:spPr>
          <a:xfrm>
            <a:off x="1946475" y="3331875"/>
            <a:ext cx="3000000" cy="64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a:solidFill>
                  <a:srgbClr val="AEABAB"/>
                </a:solidFill>
                <a:latin typeface="Lato"/>
                <a:ea typeface="Lato"/>
                <a:cs typeface="Lato"/>
                <a:sym typeface="Lato"/>
              </a:rPr>
              <a:t>what are bid distributions like?</a:t>
            </a:r>
            <a:endParaRPr sz="2400">
              <a:solidFill>
                <a:srgbClr val="AEABAB"/>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Shape 472"/>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Optimization</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473" name="Shape 473"/>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Shape 474"/>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475" name="Shape 475"/>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Solution</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476" name="Shape 476"/>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477" name="Shape 477"/>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478" name="Shape 478"/>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479" name="Shape 479"/>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480" name="Shape 480"/>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481" name="Shape 481"/>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482" name="Shape 482"/>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483" name="Shape 483"/>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484" name="Shape 484"/>
          <p:cNvSpPr/>
          <p:nvPr/>
        </p:nvSpPr>
        <p:spPr>
          <a:xfrm>
            <a:off x="2819750" y="2701550"/>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5" name="Shape 485"/>
          <p:cNvSpPr/>
          <p:nvPr/>
        </p:nvSpPr>
        <p:spPr>
          <a:xfrm>
            <a:off x="3046413" y="2701538"/>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6" name="Shape 486"/>
          <p:cNvSpPr/>
          <p:nvPr/>
        </p:nvSpPr>
        <p:spPr>
          <a:xfrm>
            <a:off x="3273088" y="2701538"/>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 name="Shape 487"/>
          <p:cNvSpPr/>
          <p:nvPr/>
        </p:nvSpPr>
        <p:spPr>
          <a:xfrm>
            <a:off x="3996438" y="2701538"/>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8" name="Shape 488"/>
          <p:cNvSpPr/>
          <p:nvPr/>
        </p:nvSpPr>
        <p:spPr>
          <a:xfrm>
            <a:off x="3524288" y="2701550"/>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9" name="Shape 489"/>
          <p:cNvSpPr/>
          <p:nvPr/>
        </p:nvSpPr>
        <p:spPr>
          <a:xfrm>
            <a:off x="3775488" y="2701550"/>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90" name="Shape 490"/>
          <p:cNvPicPr preferRelativeResize="0"/>
          <p:nvPr/>
        </p:nvPicPr>
        <p:blipFill>
          <a:blip r:embed="rId5">
            <a:alphaModFix/>
          </a:blip>
          <a:stretch>
            <a:fillRect/>
          </a:stretch>
        </p:blipFill>
        <p:spPr>
          <a:xfrm>
            <a:off x="4277900" y="2597900"/>
            <a:ext cx="4924000" cy="369300"/>
          </a:xfrm>
          <a:prstGeom prst="rect">
            <a:avLst/>
          </a:prstGeom>
          <a:noFill/>
          <a:ln>
            <a:noFill/>
          </a:ln>
        </p:spPr>
      </p:pic>
      <p:pic>
        <p:nvPicPr>
          <p:cNvPr id="491" name="Shape 491"/>
          <p:cNvPicPr preferRelativeResize="0"/>
          <p:nvPr/>
        </p:nvPicPr>
        <p:blipFill>
          <a:blip r:embed="rId6">
            <a:alphaModFix/>
          </a:blip>
          <a:stretch>
            <a:fillRect/>
          </a:stretch>
        </p:blipFill>
        <p:spPr>
          <a:xfrm>
            <a:off x="2074012" y="3803088"/>
            <a:ext cx="4006880" cy="936600"/>
          </a:xfrm>
          <a:prstGeom prst="rect">
            <a:avLst/>
          </a:prstGeom>
          <a:noFill/>
          <a:ln>
            <a:noFill/>
          </a:ln>
        </p:spPr>
      </p:pic>
      <p:cxnSp>
        <p:nvCxnSpPr>
          <p:cNvPr id="492" name="Shape 492"/>
          <p:cNvCxnSpPr/>
          <p:nvPr/>
        </p:nvCxnSpPr>
        <p:spPr>
          <a:xfrm>
            <a:off x="3937500" y="4846867"/>
            <a:ext cx="2281800" cy="0"/>
          </a:xfrm>
          <a:prstGeom prst="straightConnector1">
            <a:avLst/>
          </a:prstGeom>
          <a:noFill/>
          <a:ln cap="flat" cmpd="sng" w="38100">
            <a:solidFill>
              <a:srgbClr val="A5A5A5"/>
            </a:solidFill>
            <a:prstDash val="solid"/>
            <a:round/>
            <a:headEnd len="med" w="med" type="none"/>
            <a:tailEnd len="med" w="med" type="none"/>
          </a:ln>
        </p:spPr>
      </p:cxnSp>
      <p:sp>
        <p:nvSpPr>
          <p:cNvPr id="493" name="Shape 493"/>
          <p:cNvSpPr txBox="1"/>
          <p:nvPr/>
        </p:nvSpPr>
        <p:spPr>
          <a:xfrm>
            <a:off x="4099000" y="4836494"/>
            <a:ext cx="5281800" cy="523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a:solidFill>
                  <a:srgbClr val="AEABAB"/>
                </a:solidFill>
                <a:latin typeface="Lato"/>
                <a:ea typeface="Lato"/>
                <a:cs typeface="Lato"/>
                <a:sym typeface="Lato"/>
              </a:rPr>
              <a:t>finding the maximum of this function</a:t>
            </a:r>
            <a:endParaRPr sz="2400">
              <a:solidFill>
                <a:srgbClr val="AEABAB"/>
              </a:solidFill>
              <a:latin typeface="Lato"/>
              <a:ea typeface="Lato"/>
              <a:cs typeface="Lato"/>
              <a:sym typeface="Lato"/>
            </a:endParaRPr>
          </a:p>
        </p:txBody>
      </p:sp>
      <p:pic>
        <p:nvPicPr>
          <p:cNvPr id="494" name="Shape 494"/>
          <p:cNvPicPr preferRelativeResize="0"/>
          <p:nvPr/>
        </p:nvPicPr>
        <p:blipFill>
          <a:blip r:embed="rId7">
            <a:alphaModFix/>
          </a:blip>
          <a:stretch>
            <a:fillRect/>
          </a:stretch>
        </p:blipFill>
        <p:spPr>
          <a:xfrm>
            <a:off x="9132225" y="4913450"/>
            <a:ext cx="1051396" cy="369300"/>
          </a:xfrm>
          <a:prstGeom prst="rect">
            <a:avLst/>
          </a:prstGeom>
          <a:noFill/>
          <a:ln>
            <a:noFill/>
          </a:ln>
        </p:spPr>
      </p:pic>
      <p:sp>
        <p:nvSpPr>
          <p:cNvPr id="495" name="Shape 495"/>
          <p:cNvSpPr txBox="1"/>
          <p:nvPr/>
        </p:nvSpPr>
        <p:spPr>
          <a:xfrm>
            <a:off x="5363400" y="2967925"/>
            <a:ext cx="5679600" cy="465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a:solidFill>
                  <a:srgbClr val="AEABAB"/>
                </a:solidFill>
                <a:latin typeface="Lato"/>
                <a:ea typeface="Lato"/>
                <a:cs typeface="Lato"/>
                <a:sym typeface="Lato"/>
              </a:rPr>
              <a:t>empirical joint distribution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Shape 97"/>
          <p:cNvPicPr preferRelativeResize="0"/>
          <p:nvPr/>
        </p:nvPicPr>
        <p:blipFill rotWithShape="1">
          <a:blip r:embed="rId3">
            <a:alphaModFix/>
          </a:blip>
          <a:srcRect b="0" l="0" r="0" t="0"/>
          <a:stretch/>
        </p:blipFill>
        <p:spPr>
          <a:xfrm>
            <a:off x="4456025" y="2136375"/>
            <a:ext cx="1141500" cy="1141500"/>
          </a:xfrm>
          <a:prstGeom prst="ellipse">
            <a:avLst/>
          </a:prstGeom>
          <a:noFill/>
          <a:ln>
            <a:noFill/>
          </a:ln>
          <a:effectLst>
            <a:outerShdw blurRad="57150" rotWithShape="0" algn="bl" dir="5400000" dist="19050">
              <a:srgbClr val="000000">
                <a:alpha val="50000"/>
              </a:srgbClr>
            </a:outerShdw>
          </a:effectLst>
        </p:spPr>
      </p:pic>
      <p:sp>
        <p:nvSpPr>
          <p:cNvPr id="98" name="Shape 98"/>
          <p:cNvSpPr/>
          <p:nvPr/>
        </p:nvSpPr>
        <p:spPr>
          <a:xfrm>
            <a:off x="343411" y="1058378"/>
            <a:ext cx="3905100" cy="1292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800">
                <a:solidFill>
                  <a:srgbClr val="AEABAB"/>
                </a:solidFill>
                <a:latin typeface="Lato"/>
                <a:ea typeface="Lato"/>
                <a:cs typeface="Lato"/>
                <a:sym typeface="Lato"/>
              </a:rPr>
              <a:t>Team</a:t>
            </a:r>
            <a:endParaRPr>
              <a:latin typeface="Lato"/>
              <a:ea typeface="Lato"/>
              <a:cs typeface="Lato"/>
              <a:sym typeface="Lato"/>
            </a:endParaRPr>
          </a:p>
        </p:txBody>
      </p:sp>
      <p:sp>
        <p:nvSpPr>
          <p:cNvPr id="99" name="Shape 99"/>
          <p:cNvSpPr txBox="1"/>
          <p:nvPr/>
        </p:nvSpPr>
        <p:spPr>
          <a:xfrm>
            <a:off x="4170885" y="5121988"/>
            <a:ext cx="17118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AFABAB"/>
                </a:solidFill>
                <a:latin typeface="Lato"/>
                <a:ea typeface="Lato"/>
                <a:cs typeface="Lato"/>
                <a:sym typeface="Lato"/>
              </a:rPr>
              <a:t>Ganesh</a:t>
            </a:r>
            <a:endParaRPr b="1">
              <a:solidFill>
                <a:srgbClr val="AFABAB"/>
              </a:solidFill>
              <a:latin typeface="Lato"/>
              <a:ea typeface="Lato"/>
              <a:cs typeface="Lato"/>
              <a:sym typeface="Lato"/>
            </a:endParaRPr>
          </a:p>
          <a:p>
            <a:pPr indent="0" lvl="0" marL="0" rtl="0" algn="ctr">
              <a:spcBef>
                <a:spcPts val="0"/>
              </a:spcBef>
              <a:spcAft>
                <a:spcPts val="0"/>
              </a:spcAft>
              <a:buNone/>
            </a:pPr>
            <a:r>
              <a:rPr b="1" lang="en-US">
                <a:solidFill>
                  <a:srgbClr val="AFABAB"/>
                </a:solidFill>
                <a:latin typeface="Lato"/>
                <a:ea typeface="Lato"/>
                <a:cs typeface="Lato"/>
                <a:sym typeface="Lato"/>
              </a:rPr>
              <a:t>Jaladanki</a:t>
            </a:r>
            <a:endParaRPr b="1">
              <a:solidFill>
                <a:srgbClr val="AFABAB"/>
              </a:solidFill>
              <a:latin typeface="Lato"/>
              <a:ea typeface="Lato"/>
              <a:cs typeface="Lato"/>
              <a:sym typeface="Lato"/>
            </a:endParaRPr>
          </a:p>
        </p:txBody>
      </p:sp>
      <p:sp>
        <p:nvSpPr>
          <p:cNvPr id="100" name="Shape 100"/>
          <p:cNvSpPr txBox="1"/>
          <p:nvPr/>
        </p:nvSpPr>
        <p:spPr>
          <a:xfrm>
            <a:off x="4197240" y="3260188"/>
            <a:ext cx="17118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AFABAB"/>
                </a:solidFill>
                <a:latin typeface="Lato"/>
                <a:ea typeface="Lato"/>
                <a:cs typeface="Lato"/>
                <a:sym typeface="Lato"/>
              </a:rPr>
              <a:t>Brian</a:t>
            </a:r>
            <a:endParaRPr b="1">
              <a:solidFill>
                <a:srgbClr val="AFABAB"/>
              </a:solidFill>
              <a:latin typeface="Lato"/>
              <a:ea typeface="Lato"/>
              <a:cs typeface="Lato"/>
              <a:sym typeface="Lato"/>
            </a:endParaRPr>
          </a:p>
          <a:p>
            <a:pPr indent="0" lvl="0" marL="0" rtl="0" algn="ctr">
              <a:spcBef>
                <a:spcPts val="0"/>
              </a:spcBef>
              <a:spcAft>
                <a:spcPts val="0"/>
              </a:spcAft>
              <a:buNone/>
            </a:pPr>
            <a:r>
              <a:rPr b="1" lang="en-US">
                <a:solidFill>
                  <a:srgbClr val="AFABAB"/>
                </a:solidFill>
                <a:latin typeface="Lato"/>
                <a:ea typeface="Lato"/>
                <a:cs typeface="Lato"/>
                <a:sym typeface="Lato"/>
              </a:rPr>
              <a:t>Levis</a:t>
            </a:r>
            <a:endParaRPr b="1">
              <a:solidFill>
                <a:srgbClr val="AFABAB"/>
              </a:solidFill>
              <a:latin typeface="Lato"/>
              <a:ea typeface="Lato"/>
              <a:cs typeface="Lato"/>
              <a:sym typeface="Lato"/>
            </a:endParaRPr>
          </a:p>
          <a:p>
            <a:pPr indent="0" lvl="0" marL="0" rtl="0" algn="ctr">
              <a:spcBef>
                <a:spcPts val="0"/>
              </a:spcBef>
              <a:spcAft>
                <a:spcPts val="0"/>
              </a:spcAft>
              <a:buNone/>
            </a:pPr>
            <a:r>
              <a:t/>
            </a:r>
            <a:endParaRPr>
              <a:solidFill>
                <a:srgbClr val="AFABAB"/>
              </a:solidFill>
              <a:latin typeface="Lato"/>
              <a:ea typeface="Lato"/>
              <a:cs typeface="Lato"/>
              <a:sym typeface="Lato"/>
            </a:endParaRPr>
          </a:p>
        </p:txBody>
      </p:sp>
      <p:pic>
        <p:nvPicPr>
          <p:cNvPr id="101" name="Shape 101"/>
          <p:cNvPicPr preferRelativeResize="0"/>
          <p:nvPr/>
        </p:nvPicPr>
        <p:blipFill rotWithShape="1">
          <a:blip r:embed="rId4">
            <a:alphaModFix/>
          </a:blip>
          <a:srcRect b="337" l="0" r="0" t="327"/>
          <a:stretch/>
        </p:blipFill>
        <p:spPr>
          <a:xfrm>
            <a:off x="6256955" y="2140117"/>
            <a:ext cx="1141500" cy="1134000"/>
          </a:xfrm>
          <a:prstGeom prst="ellipse">
            <a:avLst/>
          </a:prstGeom>
          <a:noFill/>
          <a:ln>
            <a:noFill/>
          </a:ln>
          <a:effectLst>
            <a:outerShdw blurRad="57150" rotWithShape="0" algn="bl" dir="5400000" dist="19050">
              <a:srgbClr val="000000">
                <a:alpha val="50000"/>
              </a:srgbClr>
            </a:outerShdw>
          </a:effectLst>
        </p:spPr>
      </p:pic>
      <p:pic>
        <p:nvPicPr>
          <p:cNvPr id="102" name="Shape 102"/>
          <p:cNvPicPr preferRelativeResize="0"/>
          <p:nvPr/>
        </p:nvPicPr>
        <p:blipFill rotWithShape="1">
          <a:blip r:embed="rId5">
            <a:alphaModFix/>
          </a:blip>
          <a:srcRect b="3660" l="0" r="0" t="3669"/>
          <a:stretch/>
        </p:blipFill>
        <p:spPr>
          <a:xfrm>
            <a:off x="8057875" y="2144550"/>
            <a:ext cx="1141500" cy="1143600"/>
          </a:xfrm>
          <a:prstGeom prst="ellipse">
            <a:avLst/>
          </a:prstGeom>
          <a:noFill/>
          <a:ln>
            <a:noFill/>
          </a:ln>
          <a:effectLst>
            <a:outerShdw blurRad="57150" rotWithShape="0" algn="bl" dir="5400000" dist="19050">
              <a:srgbClr val="000000">
                <a:alpha val="50000"/>
              </a:srgbClr>
            </a:outerShdw>
          </a:effectLst>
        </p:spPr>
      </p:pic>
      <p:pic>
        <p:nvPicPr>
          <p:cNvPr id="103" name="Shape 103"/>
          <p:cNvPicPr preferRelativeResize="0"/>
          <p:nvPr/>
        </p:nvPicPr>
        <p:blipFill>
          <a:blip r:embed="rId6">
            <a:alphaModFix/>
          </a:blip>
          <a:stretch>
            <a:fillRect/>
          </a:stretch>
        </p:blipFill>
        <p:spPr>
          <a:xfrm>
            <a:off x="9858800" y="2148595"/>
            <a:ext cx="1141500" cy="1135500"/>
          </a:xfrm>
          <a:prstGeom prst="ellipse">
            <a:avLst/>
          </a:prstGeom>
          <a:noFill/>
          <a:ln>
            <a:noFill/>
          </a:ln>
          <a:effectLst>
            <a:outerShdw blurRad="57150" rotWithShape="0" algn="bl" dir="5400000" dist="19050">
              <a:srgbClr val="000000">
                <a:alpha val="50000"/>
              </a:srgbClr>
            </a:outerShdw>
          </a:effectLst>
        </p:spPr>
      </p:pic>
      <p:pic>
        <p:nvPicPr>
          <p:cNvPr id="104" name="Shape 104"/>
          <p:cNvPicPr preferRelativeResize="0"/>
          <p:nvPr/>
        </p:nvPicPr>
        <p:blipFill rotWithShape="1">
          <a:blip r:embed="rId7">
            <a:alphaModFix/>
          </a:blip>
          <a:srcRect b="0" l="16622" r="16622" t="0"/>
          <a:stretch/>
        </p:blipFill>
        <p:spPr>
          <a:xfrm>
            <a:off x="4456025" y="3980500"/>
            <a:ext cx="1141500" cy="1141500"/>
          </a:xfrm>
          <a:prstGeom prst="ellipse">
            <a:avLst/>
          </a:prstGeom>
          <a:noFill/>
          <a:ln>
            <a:noFill/>
          </a:ln>
          <a:effectLst>
            <a:outerShdw blurRad="57150" rotWithShape="0" algn="bl" dir="5400000" dist="19050">
              <a:srgbClr val="000000">
                <a:alpha val="50000"/>
              </a:srgbClr>
            </a:outerShdw>
          </a:effectLst>
        </p:spPr>
      </p:pic>
      <p:pic>
        <p:nvPicPr>
          <p:cNvPr id="105" name="Shape 105"/>
          <p:cNvPicPr preferRelativeResize="0"/>
          <p:nvPr/>
        </p:nvPicPr>
        <p:blipFill rotWithShape="1">
          <a:blip r:embed="rId8">
            <a:alphaModFix/>
          </a:blip>
          <a:srcRect b="0" l="1018" r="1028" t="0"/>
          <a:stretch/>
        </p:blipFill>
        <p:spPr>
          <a:xfrm>
            <a:off x="6256950" y="3980493"/>
            <a:ext cx="1110900" cy="1134000"/>
          </a:xfrm>
          <a:prstGeom prst="ellipse">
            <a:avLst/>
          </a:prstGeom>
          <a:noFill/>
          <a:ln>
            <a:noFill/>
          </a:ln>
          <a:effectLst>
            <a:outerShdw blurRad="57150" rotWithShape="0" algn="bl" dir="5400000" dist="19050">
              <a:srgbClr val="000000">
                <a:alpha val="50000"/>
              </a:srgbClr>
            </a:outerShdw>
          </a:effectLst>
        </p:spPr>
      </p:pic>
      <p:pic>
        <p:nvPicPr>
          <p:cNvPr id="106" name="Shape 106"/>
          <p:cNvPicPr preferRelativeResize="0"/>
          <p:nvPr/>
        </p:nvPicPr>
        <p:blipFill rotWithShape="1">
          <a:blip r:embed="rId9">
            <a:alphaModFix/>
          </a:blip>
          <a:srcRect b="0" l="219" r="219" t="0"/>
          <a:stretch/>
        </p:blipFill>
        <p:spPr>
          <a:xfrm>
            <a:off x="8027275" y="3980500"/>
            <a:ext cx="1141500" cy="1141500"/>
          </a:xfrm>
          <a:prstGeom prst="ellipse">
            <a:avLst/>
          </a:prstGeom>
          <a:noFill/>
          <a:ln>
            <a:noFill/>
          </a:ln>
          <a:effectLst>
            <a:outerShdw blurRad="57150" rotWithShape="0" algn="bl" dir="5400000" dist="19050">
              <a:srgbClr val="000000">
                <a:alpha val="50000"/>
              </a:srgbClr>
            </a:outerShdw>
          </a:effectLst>
        </p:spPr>
      </p:pic>
      <p:pic>
        <p:nvPicPr>
          <p:cNvPr id="107" name="Shape 107"/>
          <p:cNvPicPr preferRelativeResize="0"/>
          <p:nvPr/>
        </p:nvPicPr>
        <p:blipFill rotWithShape="1">
          <a:blip r:embed="rId10">
            <a:alphaModFix/>
          </a:blip>
          <a:srcRect b="0" l="2235" r="2235" t="0"/>
          <a:stretch/>
        </p:blipFill>
        <p:spPr>
          <a:xfrm>
            <a:off x="9828200" y="3980500"/>
            <a:ext cx="1141500" cy="1175400"/>
          </a:xfrm>
          <a:prstGeom prst="ellipse">
            <a:avLst/>
          </a:prstGeom>
          <a:noFill/>
          <a:ln>
            <a:noFill/>
          </a:ln>
          <a:effectLst>
            <a:outerShdw blurRad="57150" rotWithShape="0" algn="bl" dir="5400000" dist="19050">
              <a:srgbClr val="000000">
                <a:alpha val="50000"/>
              </a:srgbClr>
            </a:outerShdw>
          </a:effectLst>
        </p:spPr>
      </p:pic>
      <p:sp>
        <p:nvSpPr>
          <p:cNvPr id="108" name="Shape 108"/>
          <p:cNvSpPr txBox="1"/>
          <p:nvPr/>
        </p:nvSpPr>
        <p:spPr>
          <a:xfrm>
            <a:off x="5971790" y="3260188"/>
            <a:ext cx="17118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AFABAB"/>
                </a:solidFill>
                <a:latin typeface="Lato"/>
                <a:ea typeface="Lato"/>
                <a:cs typeface="Lato"/>
                <a:sym typeface="Lato"/>
              </a:rPr>
              <a:t>Daniel</a:t>
            </a:r>
            <a:endParaRPr b="1">
              <a:solidFill>
                <a:srgbClr val="AFABAB"/>
              </a:solidFill>
              <a:latin typeface="Lato"/>
              <a:ea typeface="Lato"/>
              <a:cs typeface="Lato"/>
              <a:sym typeface="Lato"/>
            </a:endParaRPr>
          </a:p>
          <a:p>
            <a:pPr indent="0" lvl="0" marL="0" rtl="0" algn="ctr">
              <a:spcBef>
                <a:spcPts val="0"/>
              </a:spcBef>
              <a:spcAft>
                <a:spcPts val="0"/>
              </a:spcAft>
              <a:buNone/>
            </a:pPr>
            <a:r>
              <a:rPr b="1" lang="en-US">
                <a:solidFill>
                  <a:srgbClr val="AFABAB"/>
                </a:solidFill>
                <a:latin typeface="Lato"/>
                <a:ea typeface="Lato"/>
                <a:cs typeface="Lato"/>
                <a:sym typeface="Lato"/>
              </a:rPr>
              <a:t>Grimshaw</a:t>
            </a:r>
            <a:endParaRPr b="1">
              <a:solidFill>
                <a:srgbClr val="AFABAB"/>
              </a:solidFill>
              <a:latin typeface="Lato"/>
              <a:ea typeface="Lato"/>
              <a:cs typeface="Lato"/>
              <a:sym typeface="Lato"/>
            </a:endParaRPr>
          </a:p>
          <a:p>
            <a:pPr indent="0" lvl="0" marL="0" rtl="0" algn="ctr">
              <a:spcBef>
                <a:spcPts val="0"/>
              </a:spcBef>
              <a:spcAft>
                <a:spcPts val="0"/>
              </a:spcAft>
              <a:buNone/>
            </a:pPr>
            <a:r>
              <a:t/>
            </a:r>
            <a:endParaRPr>
              <a:solidFill>
                <a:srgbClr val="AFABAB"/>
              </a:solidFill>
              <a:latin typeface="Lato"/>
              <a:ea typeface="Lato"/>
              <a:cs typeface="Lato"/>
              <a:sym typeface="Lato"/>
            </a:endParaRPr>
          </a:p>
        </p:txBody>
      </p:sp>
      <p:sp>
        <p:nvSpPr>
          <p:cNvPr id="109" name="Shape 109"/>
          <p:cNvSpPr txBox="1"/>
          <p:nvPr/>
        </p:nvSpPr>
        <p:spPr>
          <a:xfrm>
            <a:off x="7772715" y="3288138"/>
            <a:ext cx="17118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AFABAB"/>
                </a:solidFill>
                <a:latin typeface="Lato"/>
                <a:ea typeface="Lato"/>
                <a:cs typeface="Lato"/>
                <a:sym typeface="Lato"/>
              </a:rPr>
              <a:t>Edric</a:t>
            </a:r>
            <a:endParaRPr b="1">
              <a:solidFill>
                <a:srgbClr val="AFABAB"/>
              </a:solidFill>
              <a:latin typeface="Lato"/>
              <a:ea typeface="Lato"/>
              <a:cs typeface="Lato"/>
              <a:sym typeface="Lato"/>
            </a:endParaRPr>
          </a:p>
          <a:p>
            <a:pPr indent="0" lvl="0" marL="0" rtl="0" algn="ctr">
              <a:spcBef>
                <a:spcPts val="0"/>
              </a:spcBef>
              <a:spcAft>
                <a:spcPts val="0"/>
              </a:spcAft>
              <a:buNone/>
            </a:pPr>
            <a:r>
              <a:rPr b="1" lang="en-US">
                <a:solidFill>
                  <a:srgbClr val="AFABAB"/>
                </a:solidFill>
                <a:latin typeface="Lato"/>
                <a:ea typeface="Lato"/>
                <a:cs typeface="Lato"/>
                <a:sym typeface="Lato"/>
              </a:rPr>
              <a:t>Xiang</a:t>
            </a:r>
            <a:endParaRPr b="1">
              <a:solidFill>
                <a:srgbClr val="AFABAB"/>
              </a:solidFill>
              <a:latin typeface="Lato"/>
              <a:ea typeface="Lato"/>
              <a:cs typeface="Lato"/>
              <a:sym typeface="Lato"/>
            </a:endParaRPr>
          </a:p>
        </p:txBody>
      </p:sp>
      <p:sp>
        <p:nvSpPr>
          <p:cNvPr id="110" name="Shape 110"/>
          <p:cNvSpPr txBox="1"/>
          <p:nvPr/>
        </p:nvSpPr>
        <p:spPr>
          <a:xfrm>
            <a:off x="9512440" y="3288138"/>
            <a:ext cx="17118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AFABAB"/>
                </a:solidFill>
                <a:latin typeface="Lato"/>
                <a:ea typeface="Lato"/>
                <a:cs typeface="Lato"/>
                <a:sym typeface="Lato"/>
              </a:rPr>
              <a:t>Forest</a:t>
            </a:r>
            <a:endParaRPr b="1">
              <a:solidFill>
                <a:srgbClr val="AFABAB"/>
              </a:solidFill>
              <a:latin typeface="Lato"/>
              <a:ea typeface="Lato"/>
              <a:cs typeface="Lato"/>
              <a:sym typeface="Lato"/>
            </a:endParaRPr>
          </a:p>
          <a:p>
            <a:pPr indent="0" lvl="0" marL="0" rtl="0" algn="ctr">
              <a:spcBef>
                <a:spcPts val="0"/>
              </a:spcBef>
              <a:spcAft>
                <a:spcPts val="0"/>
              </a:spcAft>
              <a:buNone/>
            </a:pPr>
            <a:r>
              <a:rPr b="1" lang="en-US">
                <a:solidFill>
                  <a:srgbClr val="AFABAB"/>
                </a:solidFill>
                <a:latin typeface="Lato"/>
                <a:ea typeface="Lato"/>
                <a:cs typeface="Lato"/>
                <a:sym typeface="Lato"/>
              </a:rPr>
              <a:t>Hu</a:t>
            </a:r>
            <a:endParaRPr b="1">
              <a:solidFill>
                <a:srgbClr val="AFABAB"/>
              </a:solidFill>
              <a:latin typeface="Lato"/>
              <a:ea typeface="Lato"/>
              <a:cs typeface="Lato"/>
              <a:sym typeface="Lato"/>
            </a:endParaRPr>
          </a:p>
        </p:txBody>
      </p:sp>
      <p:sp>
        <p:nvSpPr>
          <p:cNvPr id="111" name="Shape 111"/>
          <p:cNvSpPr txBox="1"/>
          <p:nvPr/>
        </p:nvSpPr>
        <p:spPr>
          <a:xfrm>
            <a:off x="5971810" y="5121988"/>
            <a:ext cx="17118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AFABAB"/>
                </a:solidFill>
                <a:latin typeface="Lato"/>
                <a:ea typeface="Lato"/>
                <a:cs typeface="Lato"/>
                <a:sym typeface="Lato"/>
              </a:rPr>
              <a:t>Hermish</a:t>
            </a:r>
            <a:endParaRPr b="1">
              <a:solidFill>
                <a:srgbClr val="AFABAB"/>
              </a:solidFill>
              <a:latin typeface="Lato"/>
              <a:ea typeface="Lato"/>
              <a:cs typeface="Lato"/>
              <a:sym typeface="Lato"/>
            </a:endParaRPr>
          </a:p>
          <a:p>
            <a:pPr indent="0" lvl="0" marL="0" rtl="0" algn="ctr">
              <a:spcBef>
                <a:spcPts val="0"/>
              </a:spcBef>
              <a:spcAft>
                <a:spcPts val="0"/>
              </a:spcAft>
              <a:buNone/>
            </a:pPr>
            <a:r>
              <a:rPr b="1" lang="en-US">
                <a:solidFill>
                  <a:srgbClr val="AFABAB"/>
                </a:solidFill>
                <a:latin typeface="Lato"/>
                <a:ea typeface="Lato"/>
                <a:cs typeface="Lato"/>
                <a:sym typeface="Lato"/>
              </a:rPr>
              <a:t>Mehta</a:t>
            </a:r>
            <a:endParaRPr b="1">
              <a:solidFill>
                <a:srgbClr val="AFABAB"/>
              </a:solidFill>
              <a:latin typeface="Lato"/>
              <a:ea typeface="Lato"/>
              <a:cs typeface="Lato"/>
              <a:sym typeface="Lato"/>
            </a:endParaRPr>
          </a:p>
        </p:txBody>
      </p:sp>
      <p:sp>
        <p:nvSpPr>
          <p:cNvPr id="112" name="Shape 112"/>
          <p:cNvSpPr txBox="1"/>
          <p:nvPr/>
        </p:nvSpPr>
        <p:spPr>
          <a:xfrm>
            <a:off x="7742135" y="5155888"/>
            <a:ext cx="17118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AFABAB"/>
                </a:solidFill>
                <a:latin typeface="Lato"/>
                <a:ea typeface="Lato"/>
                <a:cs typeface="Lato"/>
                <a:sym typeface="Lato"/>
              </a:rPr>
              <a:t>Justin</a:t>
            </a:r>
            <a:endParaRPr b="1">
              <a:solidFill>
                <a:srgbClr val="AFABAB"/>
              </a:solidFill>
              <a:latin typeface="Lato"/>
              <a:ea typeface="Lato"/>
              <a:cs typeface="Lato"/>
              <a:sym typeface="Lato"/>
            </a:endParaRPr>
          </a:p>
          <a:p>
            <a:pPr indent="0" lvl="0" marL="0" rtl="0" algn="ctr">
              <a:spcBef>
                <a:spcPts val="0"/>
              </a:spcBef>
              <a:spcAft>
                <a:spcPts val="0"/>
              </a:spcAft>
              <a:buNone/>
            </a:pPr>
            <a:r>
              <a:rPr b="1" lang="en-US">
                <a:solidFill>
                  <a:srgbClr val="AFABAB"/>
                </a:solidFill>
                <a:latin typeface="Lato"/>
                <a:ea typeface="Lato"/>
                <a:cs typeface="Lato"/>
                <a:sym typeface="Lato"/>
              </a:rPr>
              <a:t>Lu</a:t>
            </a:r>
            <a:endParaRPr b="1">
              <a:solidFill>
                <a:srgbClr val="AFABAB"/>
              </a:solidFill>
              <a:latin typeface="Lato"/>
              <a:ea typeface="Lato"/>
              <a:cs typeface="Lato"/>
              <a:sym typeface="Lato"/>
            </a:endParaRPr>
          </a:p>
        </p:txBody>
      </p:sp>
      <p:sp>
        <p:nvSpPr>
          <p:cNvPr id="113" name="Shape 113"/>
          <p:cNvSpPr txBox="1"/>
          <p:nvPr/>
        </p:nvSpPr>
        <p:spPr>
          <a:xfrm>
            <a:off x="9573660" y="5155888"/>
            <a:ext cx="17118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AFABAB"/>
                </a:solidFill>
                <a:latin typeface="Lato"/>
                <a:ea typeface="Lato"/>
                <a:cs typeface="Lato"/>
                <a:sym typeface="Lato"/>
              </a:rPr>
              <a:t>Nilay</a:t>
            </a:r>
            <a:endParaRPr b="1">
              <a:solidFill>
                <a:srgbClr val="AFABAB"/>
              </a:solidFill>
              <a:latin typeface="Lato"/>
              <a:ea typeface="Lato"/>
              <a:cs typeface="Lato"/>
              <a:sym typeface="Lato"/>
            </a:endParaRPr>
          </a:p>
          <a:p>
            <a:pPr indent="0" lvl="0" marL="0" rtl="0" algn="ctr">
              <a:spcBef>
                <a:spcPts val="0"/>
              </a:spcBef>
              <a:spcAft>
                <a:spcPts val="0"/>
              </a:spcAft>
              <a:buNone/>
            </a:pPr>
            <a:r>
              <a:rPr b="1" lang="en-US">
                <a:solidFill>
                  <a:srgbClr val="AFABAB"/>
                </a:solidFill>
                <a:latin typeface="Lato"/>
                <a:ea typeface="Lato"/>
                <a:cs typeface="Lato"/>
                <a:sym typeface="Lato"/>
              </a:rPr>
              <a:t>Khatore</a:t>
            </a:r>
            <a:endParaRPr b="1">
              <a:solidFill>
                <a:srgbClr val="AFABAB"/>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pic>
        <p:nvPicPr>
          <p:cNvPr id="500" name="Shape 500"/>
          <p:cNvPicPr preferRelativeResize="0"/>
          <p:nvPr/>
        </p:nvPicPr>
        <p:blipFill>
          <a:blip r:embed="rId3">
            <a:alphaModFix/>
          </a:blip>
          <a:stretch>
            <a:fillRect/>
          </a:stretch>
        </p:blipFill>
        <p:spPr>
          <a:xfrm>
            <a:off x="453463" y="2088076"/>
            <a:ext cx="4172250" cy="3129187"/>
          </a:xfrm>
          <a:prstGeom prst="rect">
            <a:avLst/>
          </a:prstGeom>
          <a:noFill/>
          <a:ln>
            <a:noFill/>
          </a:ln>
        </p:spPr>
      </p:pic>
      <p:pic>
        <p:nvPicPr>
          <p:cNvPr id="501" name="Shape 501"/>
          <p:cNvPicPr preferRelativeResize="0"/>
          <p:nvPr/>
        </p:nvPicPr>
        <p:blipFill rotWithShape="1">
          <a:blip r:embed="rId4">
            <a:alphaModFix/>
          </a:blip>
          <a:srcRect b="0" l="10714" r="0" t="0"/>
          <a:stretch/>
        </p:blipFill>
        <p:spPr>
          <a:xfrm>
            <a:off x="8013312" y="2125412"/>
            <a:ext cx="3725222" cy="3129176"/>
          </a:xfrm>
          <a:prstGeom prst="rect">
            <a:avLst/>
          </a:prstGeom>
          <a:noFill/>
          <a:ln>
            <a:noFill/>
          </a:ln>
        </p:spPr>
      </p:pic>
      <p:sp>
        <p:nvSpPr>
          <p:cNvPr id="502" name="Shape 502"/>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Shape 503"/>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Optimization</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504" name="Shape 504"/>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Shape 505"/>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506" name="Shape 506"/>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Linear Heuristic</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507" name="Shape 507"/>
          <p:cNvPicPr preferRelativeResize="0"/>
          <p:nvPr/>
        </p:nvPicPr>
        <p:blipFill rotWithShape="1">
          <a:blip r:embed="rId5">
            <a:alphaModFix/>
          </a:blip>
          <a:srcRect b="0" l="0" r="0" t="0"/>
          <a:stretch/>
        </p:blipFill>
        <p:spPr>
          <a:xfrm>
            <a:off x="11224501" y="175964"/>
            <a:ext cx="584772" cy="584774"/>
          </a:xfrm>
          <a:prstGeom prst="rect">
            <a:avLst/>
          </a:prstGeom>
          <a:noFill/>
          <a:ln>
            <a:noFill/>
          </a:ln>
        </p:spPr>
      </p:pic>
      <p:pic>
        <p:nvPicPr>
          <p:cNvPr id="508" name="Shape 508"/>
          <p:cNvPicPr preferRelativeResize="0"/>
          <p:nvPr/>
        </p:nvPicPr>
        <p:blipFill rotWithShape="1">
          <a:blip r:embed="rId6">
            <a:alphaModFix/>
          </a:blip>
          <a:srcRect b="0" l="0" r="73769" t="0"/>
          <a:stretch/>
        </p:blipFill>
        <p:spPr>
          <a:xfrm>
            <a:off x="303080" y="5963852"/>
            <a:ext cx="777099" cy="756338"/>
          </a:xfrm>
          <a:prstGeom prst="rect">
            <a:avLst/>
          </a:prstGeom>
          <a:noFill/>
          <a:ln>
            <a:noFill/>
          </a:ln>
        </p:spPr>
      </p:pic>
      <p:cxnSp>
        <p:nvCxnSpPr>
          <p:cNvPr id="509" name="Shape 509"/>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510" name="Shape 510"/>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511" name="Shape 511"/>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512" name="Shape 512"/>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513" name="Shape 513"/>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514" name="Shape 514"/>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515" name="Shape 515"/>
          <p:cNvSpPr txBox="1"/>
          <p:nvPr/>
        </p:nvSpPr>
        <p:spPr>
          <a:xfrm>
            <a:off x="1195613" y="4857538"/>
            <a:ext cx="3000000" cy="5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AEABAB"/>
                </a:solidFill>
                <a:latin typeface="Lato"/>
                <a:ea typeface="Lato"/>
                <a:cs typeface="Lato"/>
                <a:sym typeface="Lato"/>
              </a:rPr>
              <a:t>revenue function</a:t>
            </a:r>
            <a:endParaRPr sz="2400">
              <a:solidFill>
                <a:srgbClr val="AEABAB"/>
              </a:solidFill>
              <a:latin typeface="Lato"/>
              <a:ea typeface="Lato"/>
              <a:cs typeface="Lato"/>
              <a:sym typeface="Lato"/>
            </a:endParaRPr>
          </a:p>
        </p:txBody>
      </p:sp>
      <p:sp>
        <p:nvSpPr>
          <p:cNvPr id="516" name="Shape 516"/>
          <p:cNvSpPr txBox="1"/>
          <p:nvPr/>
        </p:nvSpPr>
        <p:spPr>
          <a:xfrm>
            <a:off x="8189088" y="4857538"/>
            <a:ext cx="3000000" cy="5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AEABAB"/>
                </a:solidFill>
                <a:latin typeface="Lato"/>
                <a:ea typeface="Lato"/>
                <a:cs typeface="Lato"/>
                <a:sym typeface="Lato"/>
              </a:rPr>
              <a:t>-</a:t>
            </a:r>
            <a:r>
              <a:rPr lang="en-US" sz="2400">
                <a:solidFill>
                  <a:srgbClr val="AEABAB"/>
                </a:solidFill>
                <a:latin typeface="Lato"/>
                <a:ea typeface="Lato"/>
                <a:cs typeface="Lato"/>
                <a:sym typeface="Lato"/>
              </a:rPr>
              <a:t>approximation</a:t>
            </a:r>
            <a:endParaRPr sz="2400">
              <a:solidFill>
                <a:srgbClr val="AEABAB"/>
              </a:solidFill>
              <a:latin typeface="Lato"/>
              <a:ea typeface="Lato"/>
              <a:cs typeface="Lato"/>
              <a:sym typeface="Lato"/>
            </a:endParaRPr>
          </a:p>
        </p:txBody>
      </p:sp>
      <p:sp>
        <p:nvSpPr>
          <p:cNvPr id="517" name="Shape 517"/>
          <p:cNvSpPr txBox="1"/>
          <p:nvPr/>
        </p:nvSpPr>
        <p:spPr>
          <a:xfrm>
            <a:off x="4741138" y="4826463"/>
            <a:ext cx="3000000" cy="5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04040"/>
                </a:solidFill>
                <a:latin typeface="Lato"/>
                <a:ea typeface="Lato"/>
                <a:cs typeface="Lato"/>
                <a:sym typeface="Lato"/>
              </a:rPr>
              <a:t>algorithm [</a:t>
            </a:r>
            <a:r>
              <a:rPr lang="en-US" sz="2400">
                <a:solidFill>
                  <a:srgbClr val="404040"/>
                </a:solidFill>
                <a:latin typeface="Lato"/>
                <a:ea typeface="Lato"/>
                <a:cs typeface="Lato"/>
                <a:sym typeface="Lato"/>
              </a:rPr>
              <a:t>γ , ẟ, </a:t>
            </a:r>
            <a:r>
              <a:rPr i="1" lang="en-US" sz="2400">
                <a:solidFill>
                  <a:srgbClr val="404040"/>
                </a:solidFill>
                <a:latin typeface="Lato"/>
                <a:ea typeface="Lato"/>
                <a:cs typeface="Lato"/>
                <a:sym typeface="Lato"/>
              </a:rPr>
              <a:t>n</a:t>
            </a:r>
            <a:r>
              <a:rPr lang="en-US" sz="2400">
                <a:solidFill>
                  <a:srgbClr val="404040"/>
                </a:solidFill>
                <a:latin typeface="Lato"/>
                <a:ea typeface="Lato"/>
                <a:cs typeface="Lato"/>
                <a:sym typeface="Lato"/>
              </a:rPr>
              <a:t>]</a:t>
            </a:r>
            <a:endParaRPr sz="2400">
              <a:solidFill>
                <a:srgbClr val="404040"/>
              </a:solidFill>
              <a:latin typeface="Lato"/>
              <a:ea typeface="Lato"/>
              <a:cs typeface="Lato"/>
              <a:sym typeface="Lato"/>
            </a:endParaRPr>
          </a:p>
        </p:txBody>
      </p:sp>
      <p:sp>
        <p:nvSpPr>
          <p:cNvPr id="518" name="Shape 518"/>
          <p:cNvSpPr txBox="1"/>
          <p:nvPr/>
        </p:nvSpPr>
        <p:spPr>
          <a:xfrm>
            <a:off x="4741125" y="4216875"/>
            <a:ext cx="3000000" cy="507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a:solidFill>
                  <a:srgbClr val="AEABAB"/>
                </a:solidFill>
                <a:latin typeface="Lato"/>
                <a:ea typeface="Lato"/>
                <a:cs typeface="Lato"/>
                <a:sym typeface="Lato"/>
              </a:rPr>
              <a:t>return γ · </a:t>
            </a:r>
            <a:r>
              <a:rPr i="1" lang="en-US" sz="2400">
                <a:solidFill>
                  <a:srgbClr val="AEABAB"/>
                </a:solidFill>
                <a:latin typeface="Lato"/>
                <a:ea typeface="Lato"/>
                <a:cs typeface="Lato"/>
                <a:sym typeface="Lato"/>
              </a:rPr>
              <a:t>r*</a:t>
            </a:r>
            <a:endParaRPr i="1" sz="2400">
              <a:solidFill>
                <a:srgbClr val="AEABAB"/>
              </a:solidFill>
              <a:latin typeface="Lato"/>
              <a:ea typeface="Lato"/>
              <a:cs typeface="Lato"/>
              <a:sym typeface="Lato"/>
            </a:endParaRPr>
          </a:p>
        </p:txBody>
      </p:sp>
      <p:pic>
        <p:nvPicPr>
          <p:cNvPr id="519" name="Shape 519"/>
          <p:cNvPicPr preferRelativeResize="0"/>
          <p:nvPr/>
        </p:nvPicPr>
        <p:blipFill>
          <a:blip r:embed="rId7">
            <a:alphaModFix/>
          </a:blip>
          <a:stretch>
            <a:fillRect/>
          </a:stretch>
        </p:blipFill>
        <p:spPr>
          <a:xfrm>
            <a:off x="4797625" y="2665088"/>
            <a:ext cx="2887036" cy="1551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Shape 525"/>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Optimization</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526" name="Shape 526"/>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Shape 527"/>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528" name="Shape 528"/>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Brute Force</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529" name="Shape 529"/>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530" name="Shape 530"/>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531" name="Shape 531"/>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532" name="Shape 532"/>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533" name="Shape 533"/>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534" name="Shape 534"/>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535" name="Shape 535"/>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536" name="Shape 536"/>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pic>
        <p:nvPicPr>
          <p:cNvPr id="537" name="Shape 537"/>
          <p:cNvPicPr preferRelativeResize="0"/>
          <p:nvPr/>
        </p:nvPicPr>
        <p:blipFill rotWithShape="1">
          <a:blip r:embed="rId5">
            <a:alphaModFix/>
          </a:blip>
          <a:srcRect b="10557" l="0" r="0" t="10121"/>
          <a:stretch/>
        </p:blipFill>
        <p:spPr>
          <a:xfrm>
            <a:off x="2910706" y="2372803"/>
            <a:ext cx="4172250" cy="2482201"/>
          </a:xfrm>
          <a:prstGeom prst="rect">
            <a:avLst/>
          </a:prstGeom>
          <a:noFill/>
          <a:ln>
            <a:noFill/>
          </a:ln>
        </p:spPr>
      </p:pic>
      <p:pic>
        <p:nvPicPr>
          <p:cNvPr id="538" name="Shape 538"/>
          <p:cNvPicPr preferRelativeResize="0"/>
          <p:nvPr/>
        </p:nvPicPr>
        <p:blipFill>
          <a:blip r:embed="rId6">
            <a:alphaModFix/>
          </a:blip>
          <a:stretch>
            <a:fillRect/>
          </a:stretch>
        </p:blipFill>
        <p:spPr>
          <a:xfrm>
            <a:off x="2022556" y="2489951"/>
            <a:ext cx="1375826" cy="2292460"/>
          </a:xfrm>
          <a:prstGeom prst="rect">
            <a:avLst/>
          </a:prstGeom>
          <a:noFill/>
          <a:ln>
            <a:noFill/>
          </a:ln>
        </p:spPr>
      </p:pic>
      <p:pic>
        <p:nvPicPr>
          <p:cNvPr id="539" name="Shape 539"/>
          <p:cNvPicPr preferRelativeResize="0"/>
          <p:nvPr/>
        </p:nvPicPr>
        <p:blipFill>
          <a:blip r:embed="rId7">
            <a:alphaModFix/>
          </a:blip>
          <a:stretch>
            <a:fillRect/>
          </a:stretch>
        </p:blipFill>
        <p:spPr>
          <a:xfrm>
            <a:off x="1471481" y="2969472"/>
            <a:ext cx="584776" cy="1267485"/>
          </a:xfrm>
          <a:prstGeom prst="rect">
            <a:avLst/>
          </a:prstGeom>
          <a:noFill/>
          <a:ln>
            <a:noFill/>
          </a:ln>
        </p:spPr>
      </p:pic>
      <p:sp>
        <p:nvSpPr>
          <p:cNvPr id="540" name="Shape 540"/>
          <p:cNvSpPr/>
          <p:nvPr/>
        </p:nvSpPr>
        <p:spPr>
          <a:xfrm>
            <a:off x="5183369" y="3381572"/>
            <a:ext cx="162000" cy="162000"/>
          </a:xfrm>
          <a:prstGeom prst="ellipse">
            <a:avLst/>
          </a:prstGeom>
          <a:solidFill>
            <a:srgbClr val="19C4A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1" name="Shape 541"/>
          <p:cNvSpPr txBox="1"/>
          <p:nvPr/>
        </p:nvSpPr>
        <p:spPr>
          <a:xfrm>
            <a:off x="2212275" y="4784038"/>
            <a:ext cx="30000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AEABAB"/>
              </a:solidFill>
              <a:latin typeface="Lato"/>
              <a:ea typeface="Lato"/>
              <a:cs typeface="Lato"/>
              <a:sym typeface="Lato"/>
            </a:endParaRPr>
          </a:p>
        </p:txBody>
      </p:sp>
      <p:sp>
        <p:nvSpPr>
          <p:cNvPr id="542" name="Shape 542"/>
          <p:cNvSpPr txBox="1"/>
          <p:nvPr/>
        </p:nvSpPr>
        <p:spPr>
          <a:xfrm>
            <a:off x="3398377" y="4908625"/>
            <a:ext cx="4336800" cy="75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404040"/>
                </a:solidFill>
                <a:latin typeface="Lato"/>
                <a:ea typeface="Lato"/>
                <a:cs typeface="Lato"/>
                <a:sym typeface="Lato"/>
              </a:rPr>
              <a:t>algorithm[</a:t>
            </a:r>
            <a:r>
              <a:rPr lang="en-US" sz="2400">
                <a:solidFill>
                  <a:srgbClr val="404040"/>
                </a:solidFill>
                <a:latin typeface="Lato"/>
                <a:ea typeface="Lato"/>
                <a:cs typeface="Lato"/>
                <a:sym typeface="Lato"/>
              </a:rPr>
              <a:t>γ, n</a:t>
            </a:r>
            <a:r>
              <a:rPr lang="en-US" sz="2400">
                <a:solidFill>
                  <a:srgbClr val="404040"/>
                </a:solidFill>
                <a:latin typeface="Lato"/>
                <a:ea typeface="Lato"/>
                <a:cs typeface="Lato"/>
                <a:sym typeface="Lato"/>
              </a:rPr>
              <a:t>]:    </a:t>
            </a:r>
            <a:r>
              <a:rPr lang="en-US" sz="2400">
                <a:solidFill>
                  <a:srgbClr val="AEABAB"/>
                </a:solidFill>
                <a:latin typeface="Lato"/>
                <a:ea typeface="Lato"/>
                <a:cs typeface="Lato"/>
                <a:sym typeface="Lato"/>
              </a:rPr>
              <a:t>return</a:t>
            </a:r>
            <a:endParaRPr/>
          </a:p>
        </p:txBody>
      </p:sp>
      <p:pic>
        <p:nvPicPr>
          <p:cNvPr id="543" name="Shape 543"/>
          <p:cNvPicPr preferRelativeResize="0"/>
          <p:nvPr/>
        </p:nvPicPr>
        <p:blipFill>
          <a:blip r:embed="rId8">
            <a:alphaModFix/>
          </a:blip>
          <a:stretch>
            <a:fillRect/>
          </a:stretch>
        </p:blipFill>
        <p:spPr>
          <a:xfrm>
            <a:off x="7247875" y="4818475"/>
            <a:ext cx="3709300" cy="936600"/>
          </a:xfrm>
          <a:prstGeom prst="rect">
            <a:avLst/>
          </a:prstGeom>
          <a:noFill/>
          <a:ln>
            <a:noFill/>
          </a:ln>
        </p:spPr>
      </p:pic>
      <p:cxnSp>
        <p:nvCxnSpPr>
          <p:cNvPr id="544" name="Shape 544"/>
          <p:cNvCxnSpPr/>
          <p:nvPr/>
        </p:nvCxnSpPr>
        <p:spPr>
          <a:xfrm flipH="1">
            <a:off x="8408375" y="4236950"/>
            <a:ext cx="473400" cy="801600"/>
          </a:xfrm>
          <a:prstGeom prst="straightConnector1">
            <a:avLst/>
          </a:prstGeom>
          <a:noFill/>
          <a:ln cap="flat" cmpd="sng" w="38100">
            <a:solidFill>
              <a:srgbClr val="AEABAB"/>
            </a:solidFill>
            <a:prstDash val="solid"/>
            <a:round/>
            <a:headEnd len="med" w="med" type="none"/>
            <a:tailEnd len="med" w="med" type="triangle"/>
          </a:ln>
        </p:spPr>
      </p:cxnSp>
      <p:sp>
        <p:nvSpPr>
          <p:cNvPr id="545" name="Shape 545"/>
          <p:cNvSpPr txBox="1"/>
          <p:nvPr/>
        </p:nvSpPr>
        <p:spPr>
          <a:xfrm>
            <a:off x="7775050" y="3612275"/>
            <a:ext cx="3000000" cy="6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AEABAB"/>
                </a:solidFill>
                <a:latin typeface="Lato"/>
                <a:ea typeface="Lato"/>
                <a:cs typeface="Lato"/>
                <a:sym typeface="Lato"/>
              </a:rPr>
              <a:t>try all drop points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Shape 550"/>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Shape 551"/>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Optimization Results</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552" name="Shape 552"/>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Shape 553"/>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554" name="Shape 554"/>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Tuning</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555" name="Shape 555"/>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556" name="Shape 556"/>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557" name="Shape 557"/>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558" name="Shape 558"/>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559" name="Shape 559"/>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560" name="Shape 560"/>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561" name="Shape 561"/>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562" name="Shape 562"/>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563" name="Shape 563"/>
          <p:cNvSpPr txBox="1"/>
          <p:nvPr/>
        </p:nvSpPr>
        <p:spPr>
          <a:xfrm>
            <a:off x="1965750" y="2644750"/>
            <a:ext cx="4722600" cy="787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a:solidFill>
                  <a:srgbClr val="404040"/>
                </a:solidFill>
                <a:latin typeface="Lato"/>
                <a:ea typeface="Lato"/>
                <a:cs typeface="Lato"/>
                <a:sym typeface="Lato"/>
              </a:rPr>
              <a:t>linear heuristic</a:t>
            </a:r>
            <a:r>
              <a:rPr lang="en-US" sz="2400">
                <a:solidFill>
                  <a:srgbClr val="404040"/>
                </a:solidFill>
                <a:latin typeface="Lato"/>
                <a:ea typeface="Lato"/>
                <a:cs typeface="Lato"/>
                <a:sym typeface="Lato"/>
              </a:rPr>
              <a:t>[</a:t>
            </a:r>
            <a:r>
              <a:rPr lang="en-US" sz="2400">
                <a:solidFill>
                  <a:srgbClr val="AFABAB"/>
                </a:solidFill>
                <a:latin typeface="Lato"/>
                <a:ea typeface="Lato"/>
                <a:cs typeface="Lato"/>
                <a:sym typeface="Lato"/>
              </a:rPr>
              <a:t>γ, ẟ, </a:t>
            </a:r>
            <a:r>
              <a:rPr i="1" lang="en-US" sz="2400">
                <a:solidFill>
                  <a:srgbClr val="AFABAB"/>
                </a:solidFill>
                <a:latin typeface="Lato"/>
                <a:ea typeface="Lato"/>
                <a:cs typeface="Lato"/>
                <a:sym typeface="Lato"/>
              </a:rPr>
              <a:t>n</a:t>
            </a:r>
            <a:r>
              <a:rPr lang="en-US" sz="2400">
                <a:solidFill>
                  <a:srgbClr val="404040"/>
                </a:solidFill>
                <a:latin typeface="Lato"/>
                <a:ea typeface="Lato"/>
                <a:cs typeface="Lato"/>
                <a:sym typeface="Lato"/>
              </a:rPr>
              <a:t>]: </a:t>
            </a:r>
            <a:r>
              <a:rPr lang="en-US" sz="2400">
                <a:solidFill>
                  <a:srgbClr val="AFABAB"/>
                </a:solidFill>
                <a:latin typeface="Lato"/>
                <a:ea typeface="Lato"/>
                <a:cs typeface="Lato"/>
                <a:sym typeface="Lato"/>
              </a:rPr>
              <a:t>Fix </a:t>
            </a:r>
            <a:r>
              <a:rPr i="1" lang="en-US" sz="2400">
                <a:solidFill>
                  <a:srgbClr val="AFABAB"/>
                </a:solidFill>
                <a:latin typeface="Lato"/>
                <a:ea typeface="Lato"/>
                <a:cs typeface="Lato"/>
                <a:sym typeface="Lato"/>
              </a:rPr>
              <a:t>n</a:t>
            </a:r>
            <a:r>
              <a:rPr lang="en-US" sz="2400">
                <a:solidFill>
                  <a:srgbClr val="AFABAB"/>
                </a:solidFill>
                <a:latin typeface="Lato"/>
                <a:ea typeface="Lato"/>
                <a:cs typeface="Lato"/>
                <a:sym typeface="Lato"/>
              </a:rPr>
              <a:t> as 30, find γ and ẟ separately</a:t>
            </a:r>
            <a:endParaRPr sz="2400">
              <a:solidFill>
                <a:srgbClr val="404040"/>
              </a:solidFill>
              <a:latin typeface="Lato"/>
              <a:ea typeface="Lato"/>
              <a:cs typeface="Lato"/>
              <a:sym typeface="Lato"/>
            </a:endParaRPr>
          </a:p>
        </p:txBody>
      </p:sp>
      <p:sp>
        <p:nvSpPr>
          <p:cNvPr id="564" name="Shape 564"/>
          <p:cNvSpPr txBox="1"/>
          <p:nvPr/>
        </p:nvSpPr>
        <p:spPr>
          <a:xfrm>
            <a:off x="1965750" y="3640100"/>
            <a:ext cx="4722600" cy="936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a:solidFill>
                  <a:srgbClr val="404040"/>
                </a:solidFill>
                <a:latin typeface="Lato"/>
                <a:ea typeface="Lato"/>
                <a:cs typeface="Lato"/>
                <a:sym typeface="Lato"/>
              </a:rPr>
              <a:t>brute force</a:t>
            </a:r>
            <a:r>
              <a:rPr lang="en-US" sz="2400">
                <a:solidFill>
                  <a:srgbClr val="404040"/>
                </a:solidFill>
                <a:latin typeface="Lato"/>
                <a:ea typeface="Lato"/>
                <a:cs typeface="Lato"/>
                <a:sym typeface="Lato"/>
              </a:rPr>
              <a:t>[</a:t>
            </a:r>
            <a:r>
              <a:rPr lang="en-US" sz="2400">
                <a:solidFill>
                  <a:srgbClr val="AFABAB"/>
                </a:solidFill>
                <a:latin typeface="Lato"/>
                <a:ea typeface="Lato"/>
                <a:cs typeface="Lato"/>
                <a:sym typeface="Lato"/>
              </a:rPr>
              <a:t>γ,</a:t>
            </a:r>
            <a:r>
              <a:rPr i="1" lang="en-US" sz="2400">
                <a:solidFill>
                  <a:srgbClr val="AFABAB"/>
                </a:solidFill>
                <a:latin typeface="Lato"/>
                <a:ea typeface="Lato"/>
                <a:cs typeface="Lato"/>
                <a:sym typeface="Lato"/>
              </a:rPr>
              <a:t> n</a:t>
            </a:r>
            <a:r>
              <a:rPr lang="en-US" sz="2400">
                <a:solidFill>
                  <a:srgbClr val="404040"/>
                </a:solidFill>
                <a:latin typeface="Lato"/>
                <a:ea typeface="Lato"/>
                <a:cs typeface="Lato"/>
                <a:sym typeface="Lato"/>
              </a:rPr>
              <a:t>]: </a:t>
            </a:r>
            <a:r>
              <a:rPr lang="en-US" sz="2400">
                <a:solidFill>
                  <a:srgbClr val="AFABAB"/>
                </a:solidFill>
                <a:latin typeface="Lato"/>
                <a:ea typeface="Lato"/>
                <a:cs typeface="Lato"/>
                <a:sym typeface="Lato"/>
              </a:rPr>
              <a:t>Fix </a:t>
            </a:r>
            <a:r>
              <a:rPr i="1" lang="en-US" sz="2400">
                <a:solidFill>
                  <a:srgbClr val="AFABAB"/>
                </a:solidFill>
                <a:latin typeface="Lato"/>
                <a:ea typeface="Lato"/>
                <a:cs typeface="Lato"/>
                <a:sym typeface="Lato"/>
              </a:rPr>
              <a:t>n</a:t>
            </a:r>
            <a:r>
              <a:rPr lang="en-US" sz="2400">
                <a:solidFill>
                  <a:srgbClr val="AFABAB"/>
                </a:solidFill>
                <a:latin typeface="Lato"/>
                <a:ea typeface="Lato"/>
                <a:cs typeface="Lato"/>
                <a:sym typeface="Lato"/>
              </a:rPr>
              <a:t> as 100, find γ by varying</a:t>
            </a:r>
            <a:endParaRPr/>
          </a:p>
        </p:txBody>
      </p:sp>
      <p:sp>
        <p:nvSpPr>
          <p:cNvPr id="565" name="Shape 565"/>
          <p:cNvSpPr txBox="1"/>
          <p:nvPr/>
        </p:nvSpPr>
        <p:spPr>
          <a:xfrm rot="1177634">
            <a:off x="6800538" y="3727423"/>
            <a:ext cx="3000007" cy="1186777"/>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9600">
                <a:solidFill>
                  <a:srgbClr val="404040"/>
                </a:solidFill>
                <a:latin typeface="Lato"/>
                <a:ea typeface="Lato"/>
                <a:cs typeface="Lato"/>
                <a:sym typeface="Lato"/>
              </a:rPr>
              <a:t>}</a:t>
            </a:r>
            <a:endParaRPr sz="9600"/>
          </a:p>
        </p:txBody>
      </p:sp>
      <p:sp>
        <p:nvSpPr>
          <p:cNvPr id="566" name="Shape 566"/>
          <p:cNvSpPr txBox="1"/>
          <p:nvPr/>
        </p:nvSpPr>
        <p:spPr>
          <a:xfrm>
            <a:off x="7470575" y="4028125"/>
            <a:ext cx="3366000" cy="584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a:solidFill>
                  <a:srgbClr val="AFABAB"/>
                </a:solidFill>
                <a:latin typeface="Lato"/>
                <a:ea typeface="Lato"/>
                <a:cs typeface="Lato"/>
                <a:sym typeface="Lato"/>
              </a:rPr>
              <a:t>test on three files, best algorithms:</a:t>
            </a:r>
            <a:endParaRPr/>
          </a:p>
        </p:txBody>
      </p:sp>
      <p:sp>
        <p:nvSpPr>
          <p:cNvPr id="567" name="Shape 567"/>
          <p:cNvSpPr txBox="1"/>
          <p:nvPr/>
        </p:nvSpPr>
        <p:spPr>
          <a:xfrm>
            <a:off x="7798800" y="4612825"/>
            <a:ext cx="3940800" cy="1117200"/>
          </a:xfrm>
          <a:prstGeom prst="rect">
            <a:avLst/>
          </a:prstGeom>
          <a:noFill/>
          <a:ln>
            <a:noFill/>
          </a:ln>
        </p:spPr>
        <p:txBody>
          <a:bodyPr anchorCtr="0" anchor="ctr" bIns="91425" lIns="91425" spcFirstLastPara="1" rIns="91425" wrap="square" tIns="91425">
            <a:noAutofit/>
          </a:bodyPr>
          <a:lstStyle/>
          <a:p>
            <a:pPr indent="-381000" lvl="0" marL="457200" rtl="0">
              <a:spcBef>
                <a:spcPts val="0"/>
              </a:spcBef>
              <a:spcAft>
                <a:spcPts val="0"/>
              </a:spcAft>
              <a:buClr>
                <a:srgbClr val="AFABAB"/>
              </a:buClr>
              <a:buSzPts val="2400"/>
              <a:buFont typeface="Lato"/>
              <a:buAutoNum type="arabicPeriod"/>
            </a:pPr>
            <a:r>
              <a:rPr lang="en-US" sz="2400">
                <a:solidFill>
                  <a:srgbClr val="404040"/>
                </a:solidFill>
                <a:latin typeface="Lato"/>
                <a:ea typeface="Lato"/>
                <a:cs typeface="Lato"/>
                <a:sym typeface="Lato"/>
              </a:rPr>
              <a:t>linear heuristic[</a:t>
            </a:r>
            <a:r>
              <a:rPr lang="en-US" sz="2400">
                <a:solidFill>
                  <a:srgbClr val="AFABAB"/>
                </a:solidFill>
                <a:latin typeface="Lato"/>
                <a:ea typeface="Lato"/>
                <a:cs typeface="Lato"/>
                <a:sym typeface="Lato"/>
              </a:rPr>
              <a:t>1</a:t>
            </a:r>
            <a:r>
              <a:rPr lang="en-US" sz="2400">
                <a:solidFill>
                  <a:srgbClr val="AFABAB"/>
                </a:solidFill>
                <a:latin typeface="Lato"/>
                <a:ea typeface="Lato"/>
                <a:cs typeface="Lato"/>
                <a:sym typeface="Lato"/>
              </a:rPr>
              <a:t>, -2, </a:t>
            </a:r>
            <a:r>
              <a:rPr lang="en-US" sz="2400">
                <a:solidFill>
                  <a:srgbClr val="AFABAB"/>
                </a:solidFill>
                <a:latin typeface="Lato"/>
                <a:ea typeface="Lato"/>
                <a:cs typeface="Lato"/>
                <a:sym typeface="Lato"/>
              </a:rPr>
              <a:t>30</a:t>
            </a:r>
            <a:r>
              <a:rPr lang="en-US" sz="2400">
                <a:solidFill>
                  <a:srgbClr val="404040"/>
                </a:solidFill>
                <a:latin typeface="Lato"/>
                <a:ea typeface="Lato"/>
                <a:cs typeface="Lato"/>
                <a:sym typeface="Lato"/>
              </a:rPr>
              <a:t>]</a:t>
            </a:r>
            <a:endParaRPr sz="2400">
              <a:solidFill>
                <a:srgbClr val="404040"/>
              </a:solidFill>
              <a:latin typeface="Lato"/>
              <a:ea typeface="Lato"/>
              <a:cs typeface="Lato"/>
              <a:sym typeface="Lato"/>
            </a:endParaRPr>
          </a:p>
          <a:p>
            <a:pPr indent="-381000" lvl="0" marL="457200" rtl="0">
              <a:spcBef>
                <a:spcPts val="0"/>
              </a:spcBef>
              <a:spcAft>
                <a:spcPts val="0"/>
              </a:spcAft>
              <a:buClr>
                <a:srgbClr val="AFABAB"/>
              </a:buClr>
              <a:buSzPts val="2400"/>
              <a:buFont typeface="Lato"/>
              <a:buAutoNum type="arabicPeriod"/>
            </a:pPr>
            <a:r>
              <a:rPr lang="en-US" sz="2400">
                <a:solidFill>
                  <a:srgbClr val="404040"/>
                </a:solidFill>
                <a:latin typeface="Lato"/>
                <a:ea typeface="Lato"/>
                <a:cs typeface="Lato"/>
                <a:sym typeface="Lato"/>
              </a:rPr>
              <a:t>brute force[</a:t>
            </a:r>
            <a:r>
              <a:rPr lang="en-US" sz="2400">
                <a:solidFill>
                  <a:srgbClr val="AFABAB"/>
                </a:solidFill>
                <a:latin typeface="Lato"/>
                <a:ea typeface="Lato"/>
                <a:cs typeface="Lato"/>
                <a:sym typeface="Lato"/>
              </a:rPr>
              <a:t>1, 100</a:t>
            </a:r>
            <a:r>
              <a:rPr lang="en-US" sz="2400">
                <a:solidFill>
                  <a:srgbClr val="404040"/>
                </a:solidFill>
                <a:latin typeface="Lato"/>
                <a:ea typeface="Lato"/>
                <a:cs typeface="Lato"/>
                <a:sym typeface="Lato"/>
              </a:rPr>
              <a:t>]</a:t>
            </a:r>
            <a:endParaRPr sz="2400">
              <a:solidFill>
                <a:srgbClr val="40404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Shape 572"/>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Shape 573"/>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Optimization Results</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574" name="Shape 574"/>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 name="Shape 575"/>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576" name="Shape 576"/>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Results</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577" name="Shape 577"/>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578" name="Shape 578"/>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579" name="Shape 579"/>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580" name="Shape 580"/>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581" name="Shape 581"/>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582" name="Shape 582"/>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583" name="Shape 583"/>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584" name="Shape 584"/>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585" name="Shape 585"/>
          <p:cNvSpPr txBox="1"/>
          <p:nvPr/>
        </p:nvSpPr>
        <p:spPr>
          <a:xfrm>
            <a:off x="229500" y="3269113"/>
            <a:ext cx="2891100" cy="1177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US" sz="2400">
                <a:solidFill>
                  <a:srgbClr val="404040"/>
                </a:solidFill>
                <a:latin typeface="Lato"/>
                <a:ea typeface="Lato"/>
                <a:cs typeface="Lato"/>
                <a:sym typeface="Lato"/>
              </a:rPr>
              <a:t>linear heuristic</a:t>
            </a:r>
            <a:endParaRPr sz="2400">
              <a:solidFill>
                <a:srgbClr val="404040"/>
              </a:solidFill>
              <a:latin typeface="Lato"/>
              <a:ea typeface="Lato"/>
              <a:cs typeface="Lato"/>
              <a:sym typeface="Lato"/>
            </a:endParaRPr>
          </a:p>
          <a:p>
            <a:pPr indent="0" lvl="0" marL="0" rtl="0" algn="r">
              <a:lnSpc>
                <a:spcPct val="115000"/>
              </a:lnSpc>
              <a:spcBef>
                <a:spcPts val="0"/>
              </a:spcBef>
              <a:spcAft>
                <a:spcPts val="0"/>
              </a:spcAft>
              <a:buNone/>
            </a:pPr>
            <a:r>
              <a:rPr lang="en-US" sz="2400">
                <a:solidFill>
                  <a:srgbClr val="404040"/>
                </a:solidFill>
                <a:latin typeface="Lato"/>
                <a:ea typeface="Lato"/>
                <a:cs typeface="Lato"/>
                <a:sym typeface="Lato"/>
              </a:rPr>
              <a:t>brute force</a:t>
            </a:r>
            <a:endParaRPr sz="2400">
              <a:solidFill>
                <a:srgbClr val="404040"/>
              </a:solidFill>
              <a:latin typeface="Lato"/>
              <a:ea typeface="Lato"/>
              <a:cs typeface="Lato"/>
              <a:sym typeface="Lato"/>
            </a:endParaRPr>
          </a:p>
          <a:p>
            <a:pPr indent="0" lvl="0" marL="0" rtl="0" algn="r">
              <a:lnSpc>
                <a:spcPct val="115000"/>
              </a:lnSpc>
              <a:spcBef>
                <a:spcPts val="0"/>
              </a:spcBef>
              <a:spcAft>
                <a:spcPts val="0"/>
              </a:spcAft>
              <a:buNone/>
            </a:pPr>
            <a:r>
              <a:rPr lang="en-US" sz="2400">
                <a:solidFill>
                  <a:srgbClr val="404040"/>
                </a:solidFill>
                <a:latin typeface="Lato"/>
                <a:ea typeface="Lato"/>
                <a:cs typeface="Lato"/>
                <a:sym typeface="Lato"/>
              </a:rPr>
              <a:t>weighted average</a:t>
            </a:r>
            <a:endParaRPr sz="2400">
              <a:solidFill>
                <a:srgbClr val="404040"/>
              </a:solidFill>
              <a:latin typeface="Lato"/>
              <a:ea typeface="Lato"/>
              <a:cs typeface="Lato"/>
              <a:sym typeface="Lato"/>
            </a:endParaRPr>
          </a:p>
        </p:txBody>
      </p:sp>
      <p:graphicFrame>
        <p:nvGraphicFramePr>
          <p:cNvPr id="586" name="Shape 586"/>
          <p:cNvGraphicFramePr/>
          <p:nvPr/>
        </p:nvGraphicFramePr>
        <p:xfrm>
          <a:off x="1520025" y="2200750"/>
          <a:ext cx="3000000" cy="3000000"/>
        </p:xfrm>
        <a:graphic>
          <a:graphicData uri="http://schemas.openxmlformats.org/drawingml/2006/table">
            <a:tbl>
              <a:tblPr>
                <a:noFill/>
                <a:tableStyleId>{4747772D-A142-42AA-8B7C-2DAD951B6F25}</a:tableStyleId>
              </a:tblPr>
              <a:tblGrid>
                <a:gridCol w="1776175"/>
                <a:gridCol w="1260250"/>
                <a:gridCol w="1288600"/>
                <a:gridCol w="1354275"/>
                <a:gridCol w="1224625"/>
                <a:gridCol w="1302225"/>
                <a:gridCol w="1080800"/>
              </a:tblGrid>
              <a:tr h="381000">
                <a:tc>
                  <a:txBody>
                    <a:bodyPr>
                      <a:noAutofit/>
                    </a:bodyPr>
                    <a:lstStyle/>
                    <a:p>
                      <a:pPr indent="0" lvl="0" marL="0" rtl="0" algn="l">
                        <a:spcBef>
                          <a:spcPts val="0"/>
                        </a:spcBef>
                        <a:spcAft>
                          <a:spcPts val="0"/>
                        </a:spcAft>
                        <a:buNone/>
                      </a:pPr>
                      <a:r>
                        <a:t/>
                      </a:r>
                      <a:endParaRPr sz="1800">
                        <a:solidFill>
                          <a:srgbClr val="AEABAB"/>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800">
                          <a:solidFill>
                            <a:srgbClr val="AEABAB"/>
                          </a:solidFill>
                          <a:latin typeface="Lato"/>
                          <a:ea typeface="Lato"/>
                          <a:cs typeface="Lato"/>
                          <a:sym typeface="Lato"/>
                        </a:rPr>
                        <a:t>Period</a:t>
                      </a:r>
                      <a:endParaRPr sz="1800">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800">
                          <a:solidFill>
                            <a:srgbClr val="AEABAB"/>
                          </a:solidFill>
                          <a:latin typeface="Lato"/>
                          <a:ea typeface="Lato"/>
                          <a:cs typeface="Lato"/>
                          <a:sym typeface="Lato"/>
                        </a:rPr>
                        <a:t>Price Floor Engaged</a:t>
                      </a:r>
                      <a:endParaRPr sz="1800">
                        <a:solidFill>
                          <a:srgbClr val="AEABAB"/>
                        </a:solidFill>
                        <a:latin typeface="Lato"/>
                        <a:ea typeface="Lato"/>
                        <a:cs typeface="Lato"/>
                        <a:sym typeface="Lato"/>
                      </a:endParaRPr>
                    </a:p>
                    <a:p>
                      <a:pPr indent="0" lvl="0" marL="0" rtl="0">
                        <a:spcBef>
                          <a:spcPts val="0"/>
                        </a:spcBef>
                        <a:spcAft>
                          <a:spcPts val="0"/>
                        </a:spcAft>
                        <a:buNone/>
                      </a:pPr>
                      <a:r>
                        <a:rPr lang="en-US" sz="1000">
                          <a:solidFill>
                            <a:srgbClr val="AEABAB"/>
                          </a:solidFill>
                          <a:latin typeface="Lato"/>
                          <a:ea typeface="Lato"/>
                          <a:cs typeface="Lato"/>
                          <a:sym typeface="Lato"/>
                        </a:rPr>
                        <a:t>(non-null auctions)</a:t>
                      </a:r>
                      <a:endParaRPr sz="1000">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Clr>
                          <a:schemeClr val="dk1"/>
                        </a:buClr>
                        <a:buSzPts val="1100"/>
                        <a:buFont typeface="Arial"/>
                        <a:buNone/>
                      </a:pPr>
                      <a:r>
                        <a:rPr lang="en-US" sz="1800">
                          <a:solidFill>
                            <a:srgbClr val="AEABAB"/>
                          </a:solidFill>
                          <a:latin typeface="Lato"/>
                          <a:ea typeface="Lato"/>
                          <a:cs typeface="Lato"/>
                          <a:sym typeface="Lato"/>
                        </a:rPr>
                        <a:t>Price Floor Too High</a:t>
                      </a:r>
                      <a:endParaRPr sz="1800">
                        <a:solidFill>
                          <a:srgbClr val="AEABAB"/>
                        </a:solidFill>
                        <a:latin typeface="Lato"/>
                        <a:ea typeface="Lato"/>
                        <a:cs typeface="Lato"/>
                        <a:sym typeface="Lato"/>
                      </a:endParaRPr>
                    </a:p>
                    <a:p>
                      <a:pPr indent="0" lvl="0" marL="0" rtl="0">
                        <a:spcBef>
                          <a:spcPts val="0"/>
                        </a:spcBef>
                        <a:spcAft>
                          <a:spcPts val="0"/>
                        </a:spcAft>
                        <a:buClr>
                          <a:schemeClr val="dk1"/>
                        </a:buClr>
                        <a:buSzPts val="1100"/>
                        <a:buFont typeface="Arial"/>
                        <a:buNone/>
                      </a:pPr>
                      <a:r>
                        <a:rPr lang="en-US" sz="1000">
                          <a:solidFill>
                            <a:srgbClr val="AEABAB"/>
                          </a:solidFill>
                          <a:latin typeface="Lato"/>
                          <a:ea typeface="Lato"/>
                          <a:cs typeface="Lato"/>
                          <a:sym typeface="Lato"/>
                        </a:rPr>
                        <a:t>(non-null auctions)</a:t>
                      </a:r>
                      <a:endParaRPr sz="1000">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800">
                          <a:solidFill>
                            <a:srgbClr val="AEABAB"/>
                          </a:solidFill>
                          <a:latin typeface="Lato"/>
                          <a:ea typeface="Lato"/>
                          <a:cs typeface="Lato"/>
                          <a:sym typeface="Lato"/>
                        </a:rPr>
                        <a:t>Average Revenue</a:t>
                      </a:r>
                      <a:endParaRPr sz="1800">
                        <a:solidFill>
                          <a:srgbClr val="AEABAB"/>
                        </a:solidFill>
                        <a:latin typeface="Lato"/>
                        <a:ea typeface="Lato"/>
                        <a:cs typeface="Lato"/>
                        <a:sym typeface="Lato"/>
                      </a:endParaRPr>
                    </a:p>
                    <a:p>
                      <a:pPr indent="0" lvl="0" marL="0" rtl="0">
                        <a:spcBef>
                          <a:spcPts val="0"/>
                        </a:spcBef>
                        <a:spcAft>
                          <a:spcPts val="0"/>
                        </a:spcAft>
                        <a:buNone/>
                      </a:pPr>
                      <a:r>
                        <a:rPr lang="en-US" sz="1000">
                          <a:solidFill>
                            <a:srgbClr val="AEABAB"/>
                          </a:solidFill>
                          <a:latin typeface="Lato"/>
                          <a:ea typeface="Lato"/>
                          <a:cs typeface="Lato"/>
                          <a:sym typeface="Lato"/>
                        </a:rPr>
                        <a:t>(non-null auctions)</a:t>
                      </a:r>
                      <a:endParaRPr sz="1800">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800">
                          <a:solidFill>
                            <a:srgbClr val="AEABAB"/>
                          </a:solidFill>
                          <a:latin typeface="Lato"/>
                          <a:ea typeface="Lato"/>
                          <a:cs typeface="Lato"/>
                          <a:sym typeface="Lato"/>
                        </a:rPr>
                        <a:t>Average Price Floor</a:t>
                      </a:r>
                      <a:endParaRPr sz="1800">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800">
                          <a:solidFill>
                            <a:srgbClr val="AEABAB"/>
                          </a:solidFill>
                          <a:latin typeface="Lato"/>
                          <a:ea typeface="Lato"/>
                          <a:cs typeface="Lato"/>
                          <a:sym typeface="Lato"/>
                        </a:rPr>
                        <a:t>Latency</a:t>
                      </a:r>
                      <a:endParaRPr sz="1800">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587" name="Shape 587"/>
          <p:cNvGraphicFramePr/>
          <p:nvPr/>
        </p:nvGraphicFramePr>
        <p:xfrm>
          <a:off x="1520025" y="3206413"/>
          <a:ext cx="3000000" cy="3000000"/>
        </p:xfrm>
        <a:graphic>
          <a:graphicData uri="http://schemas.openxmlformats.org/drawingml/2006/table">
            <a:tbl>
              <a:tblPr>
                <a:noFill/>
                <a:tableStyleId>{4747772D-A142-42AA-8B7C-2DAD951B6F25}</a:tableStyleId>
              </a:tblPr>
              <a:tblGrid>
                <a:gridCol w="1776175"/>
                <a:gridCol w="1260250"/>
                <a:gridCol w="1288600"/>
                <a:gridCol w="1354275"/>
                <a:gridCol w="1224625"/>
                <a:gridCol w="1302225"/>
                <a:gridCol w="1080800"/>
              </a:tblGrid>
              <a:tr h="381000">
                <a:tc>
                  <a:txBody>
                    <a:bodyPr>
                      <a:noAutofit/>
                    </a:bodyPr>
                    <a:lstStyle/>
                    <a:p>
                      <a:pPr indent="0" lvl="0" marL="0" rtl="0" algn="l">
                        <a:spcBef>
                          <a:spcPts val="0"/>
                        </a:spcBef>
                        <a:spcAft>
                          <a:spcPts val="0"/>
                        </a:spcAft>
                        <a:buNone/>
                      </a:pPr>
                      <a:r>
                        <a:t/>
                      </a:r>
                      <a:endParaRPr sz="1800">
                        <a:solidFill>
                          <a:srgbClr val="AEABAB"/>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lnSpc>
                          <a:spcPct val="200000"/>
                        </a:lnSpc>
                        <a:spcBef>
                          <a:spcPts val="0"/>
                        </a:spcBef>
                        <a:spcAft>
                          <a:spcPts val="0"/>
                        </a:spcAft>
                        <a:buNone/>
                      </a:pPr>
                      <a:r>
                        <a:rPr lang="en-US">
                          <a:solidFill>
                            <a:srgbClr val="AEABAB"/>
                          </a:solidFill>
                          <a:latin typeface="Lato"/>
                          <a:ea typeface="Lato"/>
                          <a:cs typeface="Lato"/>
                          <a:sym typeface="Lato"/>
                        </a:rPr>
                        <a:t>2 minutes</a:t>
                      </a:r>
                      <a:endParaRPr>
                        <a:solidFill>
                          <a:srgbClr val="AEABAB"/>
                        </a:solidFill>
                        <a:latin typeface="Lato"/>
                        <a:ea typeface="Lato"/>
                        <a:cs typeface="Lato"/>
                        <a:sym typeface="Lato"/>
                      </a:endParaRPr>
                    </a:p>
                    <a:p>
                      <a:pPr indent="0" lvl="0" marL="0" rtl="0">
                        <a:lnSpc>
                          <a:spcPct val="200000"/>
                        </a:lnSpc>
                        <a:spcBef>
                          <a:spcPts val="0"/>
                        </a:spcBef>
                        <a:spcAft>
                          <a:spcPts val="0"/>
                        </a:spcAft>
                        <a:buNone/>
                      </a:pPr>
                      <a:r>
                        <a:rPr lang="en-US">
                          <a:solidFill>
                            <a:srgbClr val="AEABAB"/>
                          </a:solidFill>
                          <a:latin typeface="Lato"/>
                          <a:ea typeface="Lato"/>
                          <a:cs typeface="Lato"/>
                          <a:sym typeface="Lato"/>
                        </a:rPr>
                        <a:t>6 minutes</a:t>
                      </a:r>
                      <a:endParaRPr>
                        <a:solidFill>
                          <a:srgbClr val="AEABAB"/>
                        </a:solidFill>
                        <a:latin typeface="Lato"/>
                        <a:ea typeface="Lato"/>
                        <a:cs typeface="Lato"/>
                        <a:sym typeface="Lato"/>
                      </a:endParaRPr>
                    </a:p>
                    <a:p>
                      <a:pPr indent="0" lvl="0" marL="0" rtl="0">
                        <a:lnSpc>
                          <a:spcPct val="200000"/>
                        </a:lnSpc>
                        <a:spcBef>
                          <a:spcPts val="0"/>
                        </a:spcBef>
                        <a:spcAft>
                          <a:spcPts val="0"/>
                        </a:spcAft>
                        <a:buNone/>
                      </a:pPr>
                      <a:r>
                        <a:rPr lang="en-US">
                          <a:solidFill>
                            <a:srgbClr val="AEABAB"/>
                          </a:solidFill>
                          <a:latin typeface="Lato"/>
                          <a:ea typeface="Lato"/>
                          <a:cs typeface="Lato"/>
                          <a:sym typeface="Lato"/>
                        </a:rPr>
                        <a:t>24 hours</a:t>
                      </a:r>
                      <a:endParaRPr>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nSpc>
                          <a:spcPct val="200000"/>
                        </a:lnSpc>
                        <a:spcBef>
                          <a:spcPts val="0"/>
                        </a:spcBef>
                        <a:spcAft>
                          <a:spcPts val="0"/>
                        </a:spcAft>
                        <a:buNone/>
                      </a:pPr>
                      <a:r>
                        <a:rPr lang="en-US">
                          <a:solidFill>
                            <a:srgbClr val="AEABAB"/>
                          </a:solidFill>
                          <a:latin typeface="Lato"/>
                          <a:ea typeface="Lato"/>
                          <a:cs typeface="Lato"/>
                          <a:sym typeface="Lato"/>
                        </a:rPr>
                        <a:t>6.25%</a:t>
                      </a:r>
                      <a:endParaRPr>
                        <a:solidFill>
                          <a:srgbClr val="AEABAB"/>
                        </a:solidFill>
                        <a:latin typeface="Lato"/>
                        <a:ea typeface="Lato"/>
                        <a:cs typeface="Lato"/>
                        <a:sym typeface="Lato"/>
                      </a:endParaRPr>
                    </a:p>
                    <a:p>
                      <a:pPr indent="0" lvl="0" marL="0" rtl="0">
                        <a:lnSpc>
                          <a:spcPct val="200000"/>
                        </a:lnSpc>
                        <a:spcBef>
                          <a:spcPts val="0"/>
                        </a:spcBef>
                        <a:spcAft>
                          <a:spcPts val="0"/>
                        </a:spcAft>
                        <a:buNone/>
                      </a:pPr>
                      <a:r>
                        <a:rPr lang="en-US">
                          <a:solidFill>
                            <a:srgbClr val="AEABAB"/>
                          </a:solidFill>
                          <a:latin typeface="Lato"/>
                          <a:ea typeface="Lato"/>
                          <a:cs typeface="Lato"/>
                          <a:sym typeface="Lato"/>
                        </a:rPr>
                        <a:t>7.79%</a:t>
                      </a:r>
                      <a:endParaRPr>
                        <a:solidFill>
                          <a:srgbClr val="AEABAB"/>
                        </a:solidFill>
                        <a:latin typeface="Lato"/>
                        <a:ea typeface="Lato"/>
                        <a:cs typeface="Lato"/>
                        <a:sym typeface="Lato"/>
                      </a:endParaRPr>
                    </a:p>
                    <a:p>
                      <a:pPr indent="0" lvl="0" marL="0" rtl="0">
                        <a:lnSpc>
                          <a:spcPct val="200000"/>
                        </a:lnSpc>
                        <a:spcBef>
                          <a:spcPts val="0"/>
                        </a:spcBef>
                        <a:spcAft>
                          <a:spcPts val="0"/>
                        </a:spcAft>
                        <a:buNone/>
                      </a:pPr>
                      <a:r>
                        <a:rPr lang="en-US">
                          <a:solidFill>
                            <a:srgbClr val="AEABAB"/>
                          </a:solidFill>
                          <a:latin typeface="Lato"/>
                          <a:ea typeface="Lato"/>
                          <a:cs typeface="Lato"/>
                          <a:sym typeface="Lato"/>
                        </a:rPr>
                        <a:t>5.69%</a:t>
                      </a:r>
                      <a:endParaRPr>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nSpc>
                          <a:spcPct val="200000"/>
                        </a:lnSpc>
                        <a:spcBef>
                          <a:spcPts val="0"/>
                        </a:spcBef>
                        <a:spcAft>
                          <a:spcPts val="0"/>
                        </a:spcAft>
                        <a:buClr>
                          <a:schemeClr val="dk1"/>
                        </a:buClr>
                        <a:buSzPts val="1100"/>
                        <a:buFont typeface="Arial"/>
                        <a:buNone/>
                      </a:pPr>
                      <a:r>
                        <a:rPr lang="en-US">
                          <a:solidFill>
                            <a:srgbClr val="AEABAB"/>
                          </a:solidFill>
                          <a:latin typeface="Lato"/>
                          <a:ea typeface="Lato"/>
                          <a:cs typeface="Lato"/>
                          <a:sym typeface="Lato"/>
                        </a:rPr>
                        <a:t>93.36%</a:t>
                      </a:r>
                      <a:endParaRPr>
                        <a:solidFill>
                          <a:srgbClr val="AEABAB"/>
                        </a:solidFill>
                        <a:latin typeface="Lato"/>
                        <a:ea typeface="Lato"/>
                        <a:cs typeface="Lato"/>
                        <a:sym typeface="Lato"/>
                      </a:endParaRPr>
                    </a:p>
                    <a:p>
                      <a:pPr indent="0" lvl="0" marL="0" rtl="0">
                        <a:lnSpc>
                          <a:spcPct val="200000"/>
                        </a:lnSpc>
                        <a:spcBef>
                          <a:spcPts val="0"/>
                        </a:spcBef>
                        <a:spcAft>
                          <a:spcPts val="0"/>
                        </a:spcAft>
                        <a:buClr>
                          <a:schemeClr val="dk1"/>
                        </a:buClr>
                        <a:buSzPts val="1100"/>
                        <a:buFont typeface="Arial"/>
                        <a:buNone/>
                      </a:pPr>
                      <a:r>
                        <a:rPr lang="en-US">
                          <a:solidFill>
                            <a:srgbClr val="AEABAB"/>
                          </a:solidFill>
                          <a:latin typeface="Lato"/>
                          <a:ea typeface="Lato"/>
                          <a:cs typeface="Lato"/>
                          <a:sym typeface="Lato"/>
                        </a:rPr>
                        <a:t>92.20%</a:t>
                      </a:r>
                      <a:endParaRPr>
                        <a:solidFill>
                          <a:srgbClr val="AEABAB"/>
                        </a:solidFill>
                        <a:latin typeface="Lato"/>
                        <a:ea typeface="Lato"/>
                        <a:cs typeface="Lato"/>
                        <a:sym typeface="Lato"/>
                      </a:endParaRPr>
                    </a:p>
                    <a:p>
                      <a:pPr indent="0" lvl="0" marL="0" rtl="0">
                        <a:lnSpc>
                          <a:spcPct val="200000"/>
                        </a:lnSpc>
                        <a:spcBef>
                          <a:spcPts val="0"/>
                        </a:spcBef>
                        <a:spcAft>
                          <a:spcPts val="0"/>
                        </a:spcAft>
                        <a:buClr>
                          <a:schemeClr val="dk1"/>
                        </a:buClr>
                        <a:buSzPts val="1100"/>
                        <a:buFont typeface="Arial"/>
                        <a:buNone/>
                      </a:pPr>
                      <a:r>
                        <a:rPr lang="en-US">
                          <a:solidFill>
                            <a:srgbClr val="AEABAB"/>
                          </a:solidFill>
                          <a:latin typeface="Lato"/>
                          <a:ea typeface="Lato"/>
                          <a:cs typeface="Lato"/>
                          <a:sym typeface="Lato"/>
                        </a:rPr>
                        <a:t>94.31%</a:t>
                      </a:r>
                      <a:endParaRPr>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nSpc>
                          <a:spcPct val="200000"/>
                        </a:lnSpc>
                        <a:spcBef>
                          <a:spcPts val="0"/>
                        </a:spcBef>
                        <a:spcAft>
                          <a:spcPts val="0"/>
                        </a:spcAft>
                        <a:buNone/>
                      </a:pPr>
                      <a:r>
                        <a:rPr lang="en-US">
                          <a:solidFill>
                            <a:srgbClr val="AEABAB"/>
                          </a:solidFill>
                          <a:latin typeface="Lato"/>
                          <a:ea typeface="Lato"/>
                          <a:cs typeface="Lato"/>
                          <a:sym typeface="Lato"/>
                        </a:rPr>
                        <a:t>$3.00 CPM</a:t>
                      </a:r>
                      <a:r>
                        <a:rPr lang="en-US">
                          <a:solidFill>
                            <a:srgbClr val="AEABAB"/>
                          </a:solidFill>
                          <a:latin typeface="Lato"/>
                          <a:ea typeface="Lato"/>
                          <a:cs typeface="Lato"/>
                          <a:sym typeface="Lato"/>
                        </a:rPr>
                        <a:t> $3.69 CPM</a:t>
                      </a:r>
                      <a:endParaRPr>
                        <a:solidFill>
                          <a:srgbClr val="AEABAB"/>
                        </a:solidFill>
                        <a:latin typeface="Lato"/>
                        <a:ea typeface="Lato"/>
                        <a:cs typeface="Lato"/>
                        <a:sym typeface="Lato"/>
                      </a:endParaRPr>
                    </a:p>
                    <a:p>
                      <a:pPr indent="0" lvl="0" marL="0" rtl="0">
                        <a:lnSpc>
                          <a:spcPct val="200000"/>
                        </a:lnSpc>
                        <a:spcBef>
                          <a:spcPts val="0"/>
                        </a:spcBef>
                        <a:spcAft>
                          <a:spcPts val="0"/>
                        </a:spcAft>
                        <a:buNone/>
                      </a:pPr>
                      <a:r>
                        <a:rPr lang="en-US">
                          <a:solidFill>
                            <a:srgbClr val="AEABAB"/>
                          </a:solidFill>
                          <a:latin typeface="Lato"/>
                          <a:ea typeface="Lato"/>
                          <a:cs typeface="Lato"/>
                          <a:sym typeface="Lato"/>
                        </a:rPr>
                        <a:t>$2.11 CPM</a:t>
                      </a:r>
                      <a:endParaRPr>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nSpc>
                          <a:spcPct val="200000"/>
                        </a:lnSpc>
                        <a:spcBef>
                          <a:spcPts val="0"/>
                        </a:spcBef>
                        <a:spcAft>
                          <a:spcPts val="0"/>
                        </a:spcAft>
                        <a:buNone/>
                      </a:pPr>
                      <a:r>
                        <a:rPr lang="en-US">
                          <a:solidFill>
                            <a:srgbClr val="AEABAB"/>
                          </a:solidFill>
                          <a:latin typeface="Lato"/>
                          <a:ea typeface="Lato"/>
                          <a:cs typeface="Lato"/>
                          <a:sym typeface="Lato"/>
                        </a:rPr>
                        <a:t>$48.34 CPM $</a:t>
                      </a:r>
                      <a:r>
                        <a:rPr lang="en-US">
                          <a:solidFill>
                            <a:srgbClr val="AEABAB"/>
                          </a:solidFill>
                          <a:latin typeface="Lato"/>
                          <a:ea typeface="Lato"/>
                          <a:cs typeface="Lato"/>
                          <a:sym typeface="Lato"/>
                        </a:rPr>
                        <a:t>47.47 CPM</a:t>
                      </a:r>
                      <a:endParaRPr>
                        <a:solidFill>
                          <a:srgbClr val="AEABAB"/>
                        </a:solidFill>
                        <a:latin typeface="Lato"/>
                        <a:ea typeface="Lato"/>
                        <a:cs typeface="Lato"/>
                        <a:sym typeface="Lato"/>
                      </a:endParaRPr>
                    </a:p>
                    <a:p>
                      <a:pPr indent="0" lvl="0" marL="0" rtl="0">
                        <a:lnSpc>
                          <a:spcPct val="200000"/>
                        </a:lnSpc>
                        <a:spcBef>
                          <a:spcPts val="0"/>
                        </a:spcBef>
                        <a:spcAft>
                          <a:spcPts val="0"/>
                        </a:spcAft>
                        <a:buNone/>
                      </a:pPr>
                      <a:r>
                        <a:rPr lang="en-US">
                          <a:solidFill>
                            <a:srgbClr val="AEABAB"/>
                          </a:solidFill>
                          <a:latin typeface="Lato"/>
                          <a:ea typeface="Lato"/>
                          <a:cs typeface="Lato"/>
                          <a:sym typeface="Lato"/>
                        </a:rPr>
                        <a:t>$39.36 CPM</a:t>
                      </a:r>
                      <a:endParaRPr>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nSpc>
                          <a:spcPct val="200000"/>
                        </a:lnSpc>
                        <a:spcBef>
                          <a:spcPts val="0"/>
                        </a:spcBef>
                        <a:spcAft>
                          <a:spcPts val="0"/>
                        </a:spcAft>
                        <a:buNone/>
                      </a:pPr>
                      <a:r>
                        <a:rPr lang="en-US">
                          <a:solidFill>
                            <a:srgbClr val="AEABAB"/>
                          </a:solidFill>
                          <a:latin typeface="Lato"/>
                          <a:ea typeface="Lato"/>
                          <a:cs typeface="Lato"/>
                          <a:sym typeface="Lato"/>
                        </a:rPr>
                        <a:t>25.6 ms</a:t>
                      </a:r>
                      <a:endParaRPr>
                        <a:solidFill>
                          <a:srgbClr val="AEABAB"/>
                        </a:solidFill>
                        <a:latin typeface="Lato"/>
                        <a:ea typeface="Lato"/>
                        <a:cs typeface="Lato"/>
                        <a:sym typeface="Lato"/>
                      </a:endParaRPr>
                    </a:p>
                    <a:p>
                      <a:pPr indent="0" lvl="0" marL="0" rtl="0">
                        <a:lnSpc>
                          <a:spcPct val="200000"/>
                        </a:lnSpc>
                        <a:spcBef>
                          <a:spcPts val="0"/>
                        </a:spcBef>
                        <a:spcAft>
                          <a:spcPts val="0"/>
                        </a:spcAft>
                        <a:buNone/>
                      </a:pPr>
                      <a:r>
                        <a:rPr lang="en-US">
                          <a:solidFill>
                            <a:srgbClr val="AEABAB"/>
                          </a:solidFill>
                          <a:latin typeface="Lato"/>
                          <a:ea typeface="Lato"/>
                          <a:cs typeface="Lato"/>
                          <a:sym typeface="Lato"/>
                        </a:rPr>
                        <a:t>8.35 ms</a:t>
                      </a:r>
                      <a:endParaRPr>
                        <a:solidFill>
                          <a:srgbClr val="AEABAB"/>
                        </a:solidFill>
                        <a:latin typeface="Lato"/>
                        <a:ea typeface="Lato"/>
                        <a:cs typeface="Lato"/>
                        <a:sym typeface="Lato"/>
                      </a:endParaRPr>
                    </a:p>
                    <a:p>
                      <a:pPr indent="0" lvl="0" marL="0" rtl="0">
                        <a:lnSpc>
                          <a:spcPct val="200000"/>
                        </a:lnSpc>
                        <a:spcBef>
                          <a:spcPts val="0"/>
                        </a:spcBef>
                        <a:spcAft>
                          <a:spcPts val="0"/>
                        </a:spcAft>
                        <a:buNone/>
                      </a:pPr>
                      <a:r>
                        <a:rPr lang="en-US">
                          <a:solidFill>
                            <a:srgbClr val="AEABAB"/>
                          </a:solidFill>
                          <a:latin typeface="Lato"/>
                          <a:ea typeface="Lato"/>
                          <a:cs typeface="Lato"/>
                          <a:sym typeface="Lato"/>
                        </a:rPr>
                        <a:t>0.004 ms</a:t>
                      </a:r>
                      <a:endParaRPr>
                        <a:solidFill>
                          <a:srgbClr val="AEABAB"/>
                        </a:solidFill>
                        <a:latin typeface="Lato"/>
                        <a:ea typeface="Lato"/>
                        <a:cs typeface="Lato"/>
                        <a:sym typeface="La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Shape 592"/>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 name="Shape 593"/>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Vowpal Wabbit</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594" name="Shape 594"/>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 name="Shape 595"/>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596" name="Shape 596"/>
          <p:cNvSpPr/>
          <p:nvPr/>
        </p:nvSpPr>
        <p:spPr>
          <a:xfrm>
            <a:off x="482228" y="1201034"/>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Recap</a:t>
            </a:r>
            <a:endParaRPr>
              <a:latin typeface="Lato"/>
              <a:ea typeface="Lato"/>
              <a:cs typeface="Lato"/>
              <a:sym typeface="Lato"/>
            </a:endParaRPr>
          </a:p>
          <a:p>
            <a:pPr indent="0" lvl="0" marL="0" marR="0" rtl="0" algn="l">
              <a:spcBef>
                <a:spcPts val="0"/>
              </a:spcBef>
              <a:spcAft>
                <a:spcPts val="0"/>
              </a:spcAft>
              <a:buNone/>
            </a:pPr>
            <a:r>
              <a:t/>
            </a:r>
            <a:endParaRPr sz="2400">
              <a:solidFill>
                <a:srgbClr val="AEABAB"/>
              </a:solidFill>
              <a:latin typeface="Lato"/>
              <a:ea typeface="Lato"/>
              <a:cs typeface="Lato"/>
              <a:sym typeface="Lato"/>
            </a:endParaRPr>
          </a:p>
        </p:txBody>
      </p:sp>
      <p:sp>
        <p:nvSpPr>
          <p:cNvPr id="597" name="Shape 597"/>
          <p:cNvSpPr/>
          <p:nvPr/>
        </p:nvSpPr>
        <p:spPr>
          <a:xfrm>
            <a:off x="1404538" y="2050378"/>
            <a:ext cx="5305200" cy="936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AEABAB"/>
                </a:solidFill>
                <a:latin typeface="Lato"/>
                <a:ea typeface="Lato"/>
                <a:cs typeface="Lato"/>
                <a:sym typeface="Lato"/>
              </a:rPr>
              <a:t>Predict optimal price floor using bidder features</a:t>
            </a:r>
            <a:endParaRPr sz="2400">
              <a:solidFill>
                <a:srgbClr val="B7B7B7"/>
              </a:solidFill>
              <a:latin typeface="Lato Light"/>
              <a:ea typeface="Lato Light"/>
              <a:cs typeface="Lato Light"/>
              <a:sym typeface="Lato Light"/>
            </a:endParaRPr>
          </a:p>
        </p:txBody>
      </p:sp>
      <p:pic>
        <p:nvPicPr>
          <p:cNvPr descr="https://lh5.googleusercontent.com/PT6wvHYnJXB42MSLunuakp76tv-E-RydxTXsdqUrpZDZSnLPfuJ0SUtK1UioMO_2Rz1M9hdg76PoRnOi-kT0KMNwTMYvy2IzghZc5RS8emN3yOQG3WWQslHfXfcqSCjeIZgw2rvMD70" id="598" name="Shape 598"/>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599" name="Shape 599"/>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600" name="Shape 600"/>
          <p:cNvSpPr/>
          <p:nvPr/>
        </p:nvSpPr>
        <p:spPr>
          <a:xfrm>
            <a:off x="500873" y="3425300"/>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01" name="Shape 601"/>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602" name="Shape 602"/>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603" name="Shape 603"/>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604" name="Shape 604"/>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605" name="Shape 605"/>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606" name="Shape 606"/>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607" name="Shape 607"/>
          <p:cNvSpPr/>
          <p:nvPr/>
        </p:nvSpPr>
        <p:spPr>
          <a:xfrm>
            <a:off x="500861" y="2050404"/>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608" name="Shape 608"/>
          <p:cNvSpPr/>
          <p:nvPr/>
        </p:nvSpPr>
        <p:spPr>
          <a:xfrm>
            <a:off x="1404550" y="3425300"/>
            <a:ext cx="4875600" cy="936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B7B7B7"/>
                </a:solidFill>
                <a:latin typeface="Lato"/>
                <a:ea typeface="Lato"/>
                <a:cs typeface="Lato"/>
                <a:sym typeface="Lato"/>
              </a:rPr>
              <a:t>Strategy: machine learning framework to develop model</a:t>
            </a:r>
            <a:endParaRPr sz="2400">
              <a:solidFill>
                <a:srgbClr val="B7B7B7"/>
              </a:solidFill>
              <a:latin typeface="Lato"/>
              <a:ea typeface="Lato"/>
              <a:cs typeface="Lato"/>
              <a:sym typeface="Lato"/>
            </a:endParaRPr>
          </a:p>
          <a:p>
            <a:pPr indent="0" lvl="0" marL="0" rtl="0">
              <a:spcBef>
                <a:spcPts val="0"/>
              </a:spcBef>
              <a:spcAft>
                <a:spcPts val="0"/>
              </a:spcAft>
              <a:buNone/>
            </a:pPr>
            <a:r>
              <a:t/>
            </a:r>
            <a:endParaRPr sz="2400">
              <a:solidFill>
                <a:srgbClr val="B7B7B7"/>
              </a:solidFill>
              <a:latin typeface="Lato"/>
              <a:ea typeface="Lato"/>
              <a:cs typeface="Lato"/>
              <a:sym typeface="Lato"/>
            </a:endParaRPr>
          </a:p>
          <a:p>
            <a:pPr indent="0" lvl="0" marL="0" rtl="0">
              <a:spcBef>
                <a:spcPts val="0"/>
              </a:spcBef>
              <a:spcAft>
                <a:spcPts val="0"/>
              </a:spcAft>
              <a:buNone/>
            </a:pPr>
            <a:r>
              <a:t/>
            </a:r>
            <a:endParaRPr sz="2400">
              <a:solidFill>
                <a:srgbClr val="B7B7B7"/>
              </a:solidFill>
              <a:latin typeface="Lato"/>
              <a:ea typeface="Lato"/>
              <a:cs typeface="Lato"/>
              <a:sym typeface="Lato"/>
            </a:endParaRPr>
          </a:p>
        </p:txBody>
      </p:sp>
      <p:sp>
        <p:nvSpPr>
          <p:cNvPr id="609" name="Shape 609"/>
          <p:cNvSpPr/>
          <p:nvPr/>
        </p:nvSpPr>
        <p:spPr>
          <a:xfrm>
            <a:off x="500848" y="4800214"/>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10" name="Shape 610"/>
          <p:cNvPicPr preferRelativeResize="0"/>
          <p:nvPr/>
        </p:nvPicPr>
        <p:blipFill>
          <a:blip r:embed="rId5">
            <a:alphaModFix/>
          </a:blip>
          <a:stretch>
            <a:fillRect/>
          </a:stretch>
        </p:blipFill>
        <p:spPr>
          <a:xfrm>
            <a:off x="596975" y="4896325"/>
            <a:ext cx="584775" cy="584775"/>
          </a:xfrm>
          <a:prstGeom prst="rect">
            <a:avLst/>
          </a:prstGeom>
          <a:noFill/>
          <a:ln>
            <a:noFill/>
          </a:ln>
        </p:spPr>
      </p:pic>
      <p:sp>
        <p:nvSpPr>
          <p:cNvPr id="611" name="Shape 611"/>
          <p:cNvSpPr/>
          <p:nvPr/>
        </p:nvSpPr>
        <p:spPr>
          <a:xfrm>
            <a:off x="1404538" y="4800228"/>
            <a:ext cx="5305200" cy="936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B7B7B7"/>
                </a:solidFill>
                <a:latin typeface="Lato"/>
                <a:ea typeface="Lato"/>
                <a:cs typeface="Lato"/>
                <a:sym typeface="Lato"/>
              </a:rPr>
              <a:t>Use multipliers  to get as close to highest bid as possible</a:t>
            </a:r>
            <a:endParaRPr sz="2400">
              <a:solidFill>
                <a:srgbClr val="B7B7B7"/>
              </a:solidFill>
              <a:latin typeface="Lato"/>
              <a:ea typeface="Lato"/>
              <a:cs typeface="Lato"/>
              <a:sym typeface="Lato"/>
            </a:endParaRPr>
          </a:p>
        </p:txBody>
      </p:sp>
      <p:pic>
        <p:nvPicPr>
          <p:cNvPr id="612" name="Shape 612"/>
          <p:cNvPicPr preferRelativeResize="0"/>
          <p:nvPr/>
        </p:nvPicPr>
        <p:blipFill rotWithShape="1">
          <a:blip r:embed="rId6">
            <a:alphaModFix/>
          </a:blip>
          <a:srcRect b="0" l="0" r="0" t="0"/>
          <a:stretch/>
        </p:blipFill>
        <p:spPr>
          <a:xfrm>
            <a:off x="649425" y="2198963"/>
            <a:ext cx="479827" cy="479850"/>
          </a:xfrm>
          <a:prstGeom prst="rect">
            <a:avLst/>
          </a:prstGeom>
          <a:noFill/>
          <a:ln>
            <a:noFill/>
          </a:ln>
        </p:spPr>
      </p:pic>
      <p:pic>
        <p:nvPicPr>
          <p:cNvPr id="613" name="Shape 613"/>
          <p:cNvPicPr preferRelativeResize="0"/>
          <p:nvPr/>
        </p:nvPicPr>
        <p:blipFill>
          <a:blip r:embed="rId7">
            <a:alphaModFix/>
          </a:blip>
          <a:stretch>
            <a:fillRect/>
          </a:stretch>
        </p:blipFill>
        <p:spPr>
          <a:xfrm>
            <a:off x="566226" y="3490713"/>
            <a:ext cx="646200" cy="646200"/>
          </a:xfrm>
          <a:prstGeom prst="rect">
            <a:avLst/>
          </a:prstGeom>
          <a:noFill/>
          <a:ln>
            <a:noFill/>
          </a:ln>
        </p:spPr>
      </p:pic>
      <p:pic>
        <p:nvPicPr>
          <p:cNvPr id="614" name="Shape 614"/>
          <p:cNvPicPr preferRelativeResize="0"/>
          <p:nvPr/>
        </p:nvPicPr>
        <p:blipFill>
          <a:blip r:embed="rId8">
            <a:alphaModFix/>
          </a:blip>
          <a:stretch>
            <a:fillRect/>
          </a:stretch>
        </p:blipFill>
        <p:spPr>
          <a:xfrm>
            <a:off x="6709738" y="2321017"/>
            <a:ext cx="5177463" cy="23749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Shape 620"/>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Vowpal Wabbit</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621" name="Shape 621"/>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 name="Shape 622"/>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623" name="Shape 623"/>
          <p:cNvSpPr/>
          <p:nvPr/>
        </p:nvSpPr>
        <p:spPr>
          <a:xfrm>
            <a:off x="482228" y="1201034"/>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Implementation</a:t>
            </a:r>
            <a:endParaRPr>
              <a:latin typeface="Lato"/>
              <a:ea typeface="Lato"/>
              <a:cs typeface="Lato"/>
              <a:sym typeface="Lato"/>
            </a:endParaRPr>
          </a:p>
          <a:p>
            <a:pPr indent="0" lvl="0" marL="0" marR="0" rtl="0" algn="l">
              <a:spcBef>
                <a:spcPts val="0"/>
              </a:spcBef>
              <a:spcAft>
                <a:spcPts val="0"/>
              </a:spcAft>
              <a:buNone/>
            </a:pPr>
            <a:r>
              <a:t/>
            </a:r>
            <a:endParaRPr sz="2400">
              <a:solidFill>
                <a:srgbClr val="AEABAB"/>
              </a:solidFill>
              <a:latin typeface="Lato"/>
              <a:ea typeface="Lato"/>
              <a:cs typeface="Lato"/>
              <a:sym typeface="Lato"/>
            </a:endParaRPr>
          </a:p>
        </p:txBody>
      </p:sp>
      <p:sp>
        <p:nvSpPr>
          <p:cNvPr id="624" name="Shape 624"/>
          <p:cNvSpPr/>
          <p:nvPr/>
        </p:nvSpPr>
        <p:spPr>
          <a:xfrm>
            <a:off x="1416338" y="2050403"/>
            <a:ext cx="5305200" cy="936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AEABAB"/>
                </a:solidFill>
                <a:latin typeface="Lato"/>
                <a:ea typeface="Lato"/>
                <a:cs typeface="Lato"/>
                <a:sym typeface="Lato"/>
              </a:rPr>
              <a:t>Used Vowpal Wabbit: fast ML framework</a:t>
            </a:r>
            <a:endParaRPr sz="2400">
              <a:solidFill>
                <a:srgbClr val="B7B7B7"/>
              </a:solidFill>
              <a:latin typeface="Lato Light"/>
              <a:ea typeface="Lato Light"/>
              <a:cs typeface="Lato Light"/>
              <a:sym typeface="Lato Light"/>
            </a:endParaRPr>
          </a:p>
        </p:txBody>
      </p:sp>
      <p:pic>
        <p:nvPicPr>
          <p:cNvPr descr="https://lh5.googleusercontent.com/PT6wvHYnJXB42MSLunuakp76tv-E-RydxTXsdqUrpZDZSnLPfuJ0SUtK1UioMO_2Rz1M9hdg76PoRnOi-kT0KMNwTMYvy2IzghZc5RS8emN3yOQG3WWQslHfXfcqSCjeIZgw2rvMD70" id="625" name="Shape 625"/>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626" name="Shape 626"/>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627" name="Shape 627"/>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628" name="Shape 628"/>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629" name="Shape 629"/>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630" name="Shape 630"/>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631" name="Shape 631"/>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632" name="Shape 632"/>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633" name="Shape 633"/>
          <p:cNvSpPr/>
          <p:nvPr/>
        </p:nvSpPr>
        <p:spPr>
          <a:xfrm>
            <a:off x="500861" y="2050404"/>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634" name="Shape 634"/>
          <p:cNvSpPr/>
          <p:nvPr/>
        </p:nvSpPr>
        <p:spPr>
          <a:xfrm>
            <a:off x="489048" y="3463839"/>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Shape 635"/>
          <p:cNvSpPr/>
          <p:nvPr/>
        </p:nvSpPr>
        <p:spPr>
          <a:xfrm>
            <a:off x="1416350" y="5030500"/>
            <a:ext cx="5305200" cy="5847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000">
                <a:solidFill>
                  <a:srgbClr val="B7B7B7"/>
                </a:solidFill>
                <a:latin typeface="Inconsolata"/>
                <a:ea typeface="Inconsolata"/>
                <a:cs typeface="Inconsolata"/>
                <a:sym typeface="Inconsolata"/>
              </a:rPr>
              <a:t>price_floor = multiplier * b</a:t>
            </a:r>
            <a:r>
              <a:rPr baseline="-25000" lang="en-US" sz="2000">
                <a:solidFill>
                  <a:srgbClr val="B7B7B7"/>
                </a:solidFill>
                <a:latin typeface="Inconsolata"/>
                <a:ea typeface="Inconsolata"/>
                <a:cs typeface="Inconsolata"/>
                <a:sym typeface="Inconsolata"/>
              </a:rPr>
              <a:t>1</a:t>
            </a:r>
            <a:r>
              <a:rPr lang="en-US" sz="2000">
                <a:solidFill>
                  <a:srgbClr val="B7B7B7"/>
                </a:solidFill>
                <a:latin typeface="Inconsolata"/>
                <a:ea typeface="Inconsolata"/>
                <a:cs typeface="Inconsolata"/>
                <a:sym typeface="Inconsolata"/>
              </a:rPr>
              <a:t> prediction</a:t>
            </a:r>
            <a:endParaRPr sz="2000">
              <a:solidFill>
                <a:srgbClr val="B7B7B7"/>
              </a:solidFill>
              <a:latin typeface="Inconsolata"/>
              <a:ea typeface="Inconsolata"/>
              <a:cs typeface="Inconsolata"/>
              <a:sym typeface="Inconsolata"/>
            </a:endParaRPr>
          </a:p>
        </p:txBody>
      </p:sp>
      <p:sp>
        <p:nvSpPr>
          <p:cNvPr id="636" name="Shape 636"/>
          <p:cNvSpPr/>
          <p:nvPr/>
        </p:nvSpPr>
        <p:spPr>
          <a:xfrm>
            <a:off x="489061" y="4838200"/>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37" name="Shape 637"/>
          <p:cNvPicPr preferRelativeResize="0"/>
          <p:nvPr/>
        </p:nvPicPr>
        <p:blipFill rotWithShape="1">
          <a:blip r:embed="rId5">
            <a:alphaModFix/>
          </a:blip>
          <a:srcRect b="0" l="0" r="0" t="0"/>
          <a:stretch/>
        </p:blipFill>
        <p:spPr>
          <a:xfrm>
            <a:off x="615938" y="4965111"/>
            <a:ext cx="523200" cy="523200"/>
          </a:xfrm>
          <a:prstGeom prst="rect">
            <a:avLst/>
          </a:prstGeom>
          <a:noFill/>
          <a:ln>
            <a:noFill/>
          </a:ln>
        </p:spPr>
      </p:pic>
      <p:pic>
        <p:nvPicPr>
          <p:cNvPr id="638" name="Shape 638"/>
          <p:cNvPicPr preferRelativeResize="0"/>
          <p:nvPr/>
        </p:nvPicPr>
        <p:blipFill>
          <a:blip r:embed="rId6">
            <a:alphaModFix/>
          </a:blip>
          <a:stretch>
            <a:fillRect/>
          </a:stretch>
        </p:blipFill>
        <p:spPr>
          <a:xfrm>
            <a:off x="7401425" y="1562825"/>
            <a:ext cx="3504299" cy="1752149"/>
          </a:xfrm>
          <a:prstGeom prst="rect">
            <a:avLst/>
          </a:prstGeom>
          <a:noFill/>
          <a:ln>
            <a:noFill/>
          </a:ln>
        </p:spPr>
      </p:pic>
      <p:sp>
        <p:nvSpPr>
          <p:cNvPr id="639" name="Shape 639"/>
          <p:cNvSpPr/>
          <p:nvPr/>
        </p:nvSpPr>
        <p:spPr>
          <a:xfrm>
            <a:off x="1366850" y="2986988"/>
            <a:ext cx="5253900" cy="15621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AEABAB"/>
                </a:solidFill>
                <a:latin typeface="Lato"/>
                <a:ea typeface="Lato"/>
                <a:cs typeface="Lato"/>
                <a:sym typeface="Lato"/>
              </a:rPr>
              <a:t>Parameters</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Lato"/>
                <a:ea typeface="Lato"/>
                <a:cs typeface="Lato"/>
                <a:sym typeface="Lato"/>
              </a:rPr>
              <a:t>1-pass model: </a:t>
            </a:r>
            <a:r>
              <a:rPr lang="en-US" sz="2400">
                <a:solidFill>
                  <a:srgbClr val="AEABAB"/>
                </a:solidFill>
                <a:latin typeface="Inconsolata"/>
                <a:ea typeface="Inconsolata"/>
                <a:cs typeface="Inconsolata"/>
                <a:sym typeface="Inconsolata"/>
              </a:rPr>
              <a:t>campaign_id, site_id, zone_id</a:t>
            </a:r>
            <a:endParaRPr sz="2400">
              <a:solidFill>
                <a:srgbClr val="AEABAB"/>
              </a:solidFill>
              <a:latin typeface="Inconsolata"/>
              <a:ea typeface="Inconsolata"/>
              <a:cs typeface="Inconsolata"/>
              <a:sym typeface="Inconsolata"/>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Lato"/>
                <a:ea typeface="Lato"/>
                <a:cs typeface="Lato"/>
                <a:sym typeface="Lato"/>
              </a:rPr>
              <a:t>1-5 pass models: hashed features</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Lato"/>
                <a:ea typeface="Lato"/>
                <a:cs typeface="Lato"/>
                <a:sym typeface="Lato"/>
              </a:rPr>
              <a:t>Trained on Feb 11-13</a:t>
            </a:r>
            <a:endParaRPr sz="2400">
              <a:solidFill>
                <a:srgbClr val="AEABAB"/>
              </a:solidFill>
              <a:latin typeface="Lato"/>
              <a:ea typeface="Lato"/>
              <a:cs typeface="Lato"/>
              <a:sym typeface="Lato"/>
            </a:endParaRPr>
          </a:p>
        </p:txBody>
      </p:sp>
      <p:pic>
        <p:nvPicPr>
          <p:cNvPr id="640" name="Shape 640"/>
          <p:cNvPicPr preferRelativeResize="0"/>
          <p:nvPr/>
        </p:nvPicPr>
        <p:blipFill rotWithShape="1">
          <a:blip r:embed="rId7">
            <a:alphaModFix/>
          </a:blip>
          <a:srcRect b="0" l="0" r="9016" t="0"/>
          <a:stretch/>
        </p:blipFill>
        <p:spPr>
          <a:xfrm>
            <a:off x="6721550" y="3772775"/>
            <a:ext cx="5253950" cy="1257725"/>
          </a:xfrm>
          <a:prstGeom prst="rect">
            <a:avLst/>
          </a:prstGeom>
          <a:noFill/>
          <a:ln>
            <a:noFill/>
          </a:ln>
        </p:spPr>
      </p:pic>
      <p:pic>
        <p:nvPicPr>
          <p:cNvPr id="641" name="Shape 641"/>
          <p:cNvPicPr preferRelativeResize="0"/>
          <p:nvPr/>
        </p:nvPicPr>
        <p:blipFill>
          <a:blip r:embed="rId8">
            <a:alphaModFix/>
          </a:blip>
          <a:stretch>
            <a:fillRect/>
          </a:stretch>
        </p:blipFill>
        <p:spPr>
          <a:xfrm>
            <a:off x="566248" y="2181206"/>
            <a:ext cx="646200" cy="646217"/>
          </a:xfrm>
          <a:prstGeom prst="rect">
            <a:avLst/>
          </a:prstGeom>
          <a:noFill/>
          <a:ln>
            <a:noFill/>
          </a:ln>
        </p:spPr>
      </p:pic>
      <p:pic>
        <p:nvPicPr>
          <p:cNvPr id="642" name="Shape 642"/>
          <p:cNvPicPr preferRelativeResize="0"/>
          <p:nvPr/>
        </p:nvPicPr>
        <p:blipFill>
          <a:blip r:embed="rId9">
            <a:alphaModFix/>
          </a:blip>
          <a:stretch>
            <a:fillRect/>
          </a:stretch>
        </p:blipFill>
        <p:spPr>
          <a:xfrm>
            <a:off x="627750" y="3590740"/>
            <a:ext cx="523200" cy="5232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 name="Shape 648"/>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Vowpal Wabbit</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649" name="Shape 649"/>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0" name="Shape 650"/>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651" name="Shape 651"/>
          <p:cNvSpPr/>
          <p:nvPr/>
        </p:nvSpPr>
        <p:spPr>
          <a:xfrm>
            <a:off x="482228" y="1201034"/>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Results</a:t>
            </a:r>
            <a:endParaRPr>
              <a:latin typeface="Lato"/>
              <a:ea typeface="Lato"/>
              <a:cs typeface="Lato"/>
              <a:sym typeface="Lato"/>
            </a:endParaRPr>
          </a:p>
          <a:p>
            <a:pPr indent="0" lvl="0" marL="0" marR="0" rtl="0" algn="l">
              <a:spcBef>
                <a:spcPts val="0"/>
              </a:spcBef>
              <a:spcAft>
                <a:spcPts val="0"/>
              </a:spcAft>
              <a:buNone/>
            </a:pPr>
            <a:r>
              <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652" name="Shape 652"/>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653" name="Shape 653"/>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654" name="Shape 654"/>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655" name="Shape 655"/>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656" name="Shape 656"/>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657" name="Shape 657"/>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658" name="Shape 658"/>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659" name="Shape 659"/>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pic>
        <p:nvPicPr>
          <p:cNvPr id="660" name="Shape 660"/>
          <p:cNvPicPr preferRelativeResize="0"/>
          <p:nvPr/>
        </p:nvPicPr>
        <p:blipFill>
          <a:blip r:embed="rId5">
            <a:alphaModFix/>
          </a:blip>
          <a:stretch>
            <a:fillRect/>
          </a:stretch>
        </p:blipFill>
        <p:spPr>
          <a:xfrm>
            <a:off x="6709750" y="1199825"/>
            <a:ext cx="3346100" cy="2227975"/>
          </a:xfrm>
          <a:prstGeom prst="rect">
            <a:avLst/>
          </a:prstGeom>
          <a:noFill/>
          <a:ln>
            <a:noFill/>
          </a:ln>
        </p:spPr>
      </p:pic>
      <p:graphicFrame>
        <p:nvGraphicFramePr>
          <p:cNvPr id="661" name="Shape 661"/>
          <p:cNvGraphicFramePr/>
          <p:nvPr/>
        </p:nvGraphicFramePr>
        <p:xfrm>
          <a:off x="7207113" y="3573875"/>
          <a:ext cx="3000000" cy="3000000"/>
        </p:xfrm>
        <a:graphic>
          <a:graphicData uri="http://schemas.openxmlformats.org/drawingml/2006/table">
            <a:tbl>
              <a:tblPr>
                <a:noFill/>
                <a:tableStyleId>{4747772D-A142-42AA-8B7C-2DAD951B6F25}</a:tableStyleId>
              </a:tblPr>
              <a:tblGrid>
                <a:gridCol w="1388275"/>
                <a:gridCol w="1325550"/>
              </a:tblGrid>
              <a:tr h="409050">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Multiplier</a:t>
                      </a:r>
                      <a:endParaRPr>
                        <a:solidFill>
                          <a:srgbClr val="AFABAB"/>
                        </a:solidFill>
                        <a:latin typeface="Work Sans"/>
                        <a:ea typeface="Work Sans"/>
                        <a:cs typeface="Work Sans"/>
                        <a:sym typeface="Work Sans"/>
                      </a:endParaRPr>
                    </a:p>
                  </a:txBody>
                  <a:tcPr marT="91425" marB="91425" marR="91425" marL="91425" anchor="ctr">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Revenue ($)</a:t>
                      </a:r>
                      <a:endParaRPr>
                        <a:solidFill>
                          <a:srgbClr val="AFABAB"/>
                        </a:solidFill>
                        <a:latin typeface="Work Sans"/>
                        <a:ea typeface="Work Sans"/>
                        <a:cs typeface="Work Sans"/>
                        <a:sym typeface="Work Sans"/>
                      </a:endParaRPr>
                    </a:p>
                  </a:txBody>
                  <a:tcPr marT="91425" marB="91425" marR="91425" marL="91425" anchor="ctr">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r>
              <a:tr h="350125">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2.0</a:t>
                      </a:r>
                      <a:endParaRPr>
                        <a:solidFill>
                          <a:srgbClr val="AFABAB"/>
                        </a:solidFill>
                        <a:latin typeface="Work Sans"/>
                        <a:ea typeface="Work Sans"/>
                        <a:cs typeface="Work Sans"/>
                        <a:sym typeface="Work Sans"/>
                      </a:endParaRPr>
                    </a:p>
                  </a:txBody>
                  <a:tcPr marT="91425" marB="91425" marR="91425" marL="91425">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11,183.74</a:t>
                      </a:r>
                      <a:endParaRPr>
                        <a:solidFill>
                          <a:srgbClr val="AFABAB"/>
                        </a:solidFill>
                        <a:latin typeface="Work Sans"/>
                        <a:ea typeface="Work Sans"/>
                        <a:cs typeface="Work Sans"/>
                        <a:sym typeface="Work Sans"/>
                      </a:endParaRPr>
                    </a:p>
                  </a:txBody>
                  <a:tcPr marT="91425" marB="91425" marR="91425" marL="91425">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r>
              <a:tr h="326375">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2.5</a:t>
                      </a:r>
                      <a:endParaRPr>
                        <a:solidFill>
                          <a:srgbClr val="AFABAB"/>
                        </a:solidFill>
                        <a:latin typeface="Work Sans"/>
                        <a:ea typeface="Work Sans"/>
                        <a:cs typeface="Work Sans"/>
                        <a:sym typeface="Work Sans"/>
                      </a:endParaRPr>
                    </a:p>
                  </a:txBody>
                  <a:tcPr marT="91425" marB="91425" marR="91425" marL="91425">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11,694.98</a:t>
                      </a:r>
                      <a:endParaRPr>
                        <a:solidFill>
                          <a:srgbClr val="AFABAB"/>
                        </a:solidFill>
                        <a:latin typeface="Work Sans"/>
                        <a:ea typeface="Work Sans"/>
                        <a:cs typeface="Work Sans"/>
                        <a:sym typeface="Work Sans"/>
                      </a:endParaRPr>
                    </a:p>
                  </a:txBody>
                  <a:tcPr marT="91425" marB="91425" marR="91425" marL="91425">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r>
              <a:tr h="326375">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3.0</a:t>
                      </a:r>
                      <a:endParaRPr>
                        <a:solidFill>
                          <a:srgbClr val="AFABAB"/>
                        </a:solidFill>
                        <a:latin typeface="Work Sans"/>
                        <a:ea typeface="Work Sans"/>
                        <a:cs typeface="Work Sans"/>
                        <a:sym typeface="Work Sans"/>
                      </a:endParaRPr>
                    </a:p>
                  </a:txBody>
                  <a:tcPr marT="91425" marB="91425" marR="91425" marL="91425">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11,789.79</a:t>
                      </a:r>
                      <a:endParaRPr>
                        <a:solidFill>
                          <a:srgbClr val="AFABAB"/>
                        </a:solidFill>
                        <a:latin typeface="Work Sans"/>
                        <a:ea typeface="Work Sans"/>
                        <a:cs typeface="Work Sans"/>
                        <a:sym typeface="Work Sans"/>
                      </a:endParaRPr>
                    </a:p>
                  </a:txBody>
                  <a:tcPr marT="91425" marB="91425" marR="91425" marL="91425">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r>
              <a:tr h="326375">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3.5</a:t>
                      </a:r>
                      <a:endParaRPr>
                        <a:solidFill>
                          <a:srgbClr val="AFABAB"/>
                        </a:solidFill>
                        <a:latin typeface="Work Sans"/>
                        <a:ea typeface="Work Sans"/>
                        <a:cs typeface="Work Sans"/>
                        <a:sym typeface="Work Sans"/>
                      </a:endParaRPr>
                    </a:p>
                  </a:txBody>
                  <a:tcPr marT="91425" marB="91425" marR="91425" marL="91425">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11,246.78</a:t>
                      </a:r>
                      <a:endParaRPr>
                        <a:solidFill>
                          <a:srgbClr val="AFABAB"/>
                        </a:solidFill>
                        <a:latin typeface="Work Sans"/>
                        <a:ea typeface="Work Sans"/>
                        <a:cs typeface="Work Sans"/>
                        <a:sym typeface="Work Sans"/>
                      </a:endParaRPr>
                    </a:p>
                  </a:txBody>
                  <a:tcPr marT="91425" marB="91425" marR="91425" marL="91425">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r>
              <a:tr h="321200">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4.0</a:t>
                      </a:r>
                      <a:endParaRPr>
                        <a:solidFill>
                          <a:srgbClr val="AFABAB"/>
                        </a:solidFill>
                        <a:latin typeface="Work Sans"/>
                        <a:ea typeface="Work Sans"/>
                        <a:cs typeface="Work Sans"/>
                        <a:sym typeface="Work Sans"/>
                      </a:endParaRPr>
                    </a:p>
                  </a:txBody>
                  <a:tcPr marT="91425" marB="91425" marR="91425" marL="91425">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US">
                          <a:solidFill>
                            <a:srgbClr val="AFABAB"/>
                          </a:solidFill>
                          <a:latin typeface="Work Sans"/>
                          <a:ea typeface="Work Sans"/>
                          <a:cs typeface="Work Sans"/>
                          <a:sym typeface="Work Sans"/>
                        </a:rPr>
                        <a:t>10,333.79</a:t>
                      </a:r>
                      <a:endParaRPr>
                        <a:solidFill>
                          <a:srgbClr val="AFABAB"/>
                        </a:solidFill>
                        <a:latin typeface="Work Sans"/>
                        <a:ea typeface="Work Sans"/>
                        <a:cs typeface="Work Sans"/>
                        <a:sym typeface="Work Sans"/>
                      </a:endParaRPr>
                    </a:p>
                  </a:txBody>
                  <a:tcPr marT="91425" marB="91425" marR="91425" marL="91425">
                    <a:lnL cap="flat" cmpd="sng" w="38100">
                      <a:solidFill>
                        <a:srgbClr val="AFABAB"/>
                      </a:solidFill>
                      <a:prstDash val="solid"/>
                      <a:round/>
                      <a:headEnd len="sm" w="sm" type="none"/>
                      <a:tailEnd len="sm" w="sm" type="none"/>
                    </a:lnL>
                    <a:lnR cap="flat" cmpd="sng" w="38100">
                      <a:solidFill>
                        <a:srgbClr val="AFABAB"/>
                      </a:solidFill>
                      <a:prstDash val="solid"/>
                      <a:round/>
                      <a:headEnd len="sm" w="sm" type="none"/>
                      <a:tailEnd len="sm" w="sm" type="none"/>
                    </a:lnR>
                    <a:lnT cap="flat" cmpd="sng" w="38100">
                      <a:solidFill>
                        <a:srgbClr val="AFABAB"/>
                      </a:solidFill>
                      <a:prstDash val="solid"/>
                      <a:round/>
                      <a:headEnd len="sm" w="sm" type="none"/>
                      <a:tailEnd len="sm" w="sm" type="none"/>
                    </a:lnT>
                    <a:lnB cap="flat" cmpd="sng" w="38100">
                      <a:solidFill>
                        <a:srgbClr val="AFABAB"/>
                      </a:solidFill>
                      <a:prstDash val="solid"/>
                      <a:round/>
                      <a:headEnd len="sm" w="sm" type="none"/>
                      <a:tailEnd len="sm" w="sm" type="none"/>
                    </a:lnB>
                  </a:tcPr>
                </a:tc>
              </a:tr>
            </a:tbl>
          </a:graphicData>
        </a:graphic>
      </p:graphicFrame>
      <p:sp>
        <p:nvSpPr>
          <p:cNvPr id="662" name="Shape 662"/>
          <p:cNvSpPr/>
          <p:nvPr/>
        </p:nvSpPr>
        <p:spPr>
          <a:xfrm>
            <a:off x="1404550" y="1994500"/>
            <a:ext cx="4041600" cy="1182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AEABAB"/>
                </a:solidFill>
                <a:latin typeface="Lato"/>
                <a:ea typeface="Lato"/>
                <a:cs typeface="Lato"/>
                <a:sym typeface="Lato"/>
              </a:rPr>
              <a:t>Tested on Feb 14, 12 AM </a:t>
            </a:r>
            <a:endParaRPr sz="2400">
              <a:solidFill>
                <a:srgbClr val="AEABAB"/>
              </a:solidFill>
              <a:latin typeface="Lato"/>
              <a:ea typeface="Lato"/>
              <a:cs typeface="Lato"/>
              <a:sym typeface="Lato"/>
            </a:endParaRPr>
          </a:p>
          <a:p>
            <a:pPr indent="0" lvl="0" marL="0" rtl="0">
              <a:spcBef>
                <a:spcPts val="0"/>
              </a:spcBef>
              <a:spcAft>
                <a:spcPts val="0"/>
              </a:spcAft>
              <a:buNone/>
            </a:pPr>
            <a:r>
              <a:rPr lang="en-US" sz="2400">
                <a:solidFill>
                  <a:srgbClr val="AEABAB"/>
                </a:solidFill>
                <a:latin typeface="Lato"/>
                <a:ea typeface="Lato"/>
                <a:cs typeface="Lato"/>
                <a:sym typeface="Lato"/>
              </a:rPr>
              <a:t>Multipliers ∈ [0.5, 1.5]</a:t>
            </a:r>
            <a:endParaRPr sz="2400">
              <a:solidFill>
                <a:srgbClr val="AEABAB"/>
              </a:solidFill>
              <a:latin typeface="Lato"/>
              <a:ea typeface="Lato"/>
              <a:cs typeface="Lato"/>
              <a:sym typeface="Lato"/>
            </a:endParaRPr>
          </a:p>
          <a:p>
            <a:pPr indent="0" lvl="0" marL="0" rtl="0">
              <a:spcBef>
                <a:spcPts val="0"/>
              </a:spcBef>
              <a:spcAft>
                <a:spcPts val="0"/>
              </a:spcAft>
              <a:buNone/>
            </a:pPr>
            <a:r>
              <a:rPr lang="en-US" sz="2400">
                <a:solidFill>
                  <a:srgbClr val="AEABAB"/>
                </a:solidFill>
                <a:latin typeface="Lato"/>
                <a:ea typeface="Lato"/>
                <a:cs typeface="Lato"/>
                <a:sym typeface="Lato"/>
              </a:rPr>
              <a:t>1-5 pass models</a:t>
            </a:r>
            <a:endParaRPr sz="2400">
              <a:solidFill>
                <a:srgbClr val="AEABAB"/>
              </a:solidFill>
              <a:latin typeface="Lato"/>
              <a:ea typeface="Lato"/>
              <a:cs typeface="Lato"/>
              <a:sym typeface="Lato"/>
            </a:endParaRPr>
          </a:p>
        </p:txBody>
      </p:sp>
      <p:sp>
        <p:nvSpPr>
          <p:cNvPr id="663" name="Shape 663"/>
          <p:cNvSpPr/>
          <p:nvPr/>
        </p:nvSpPr>
        <p:spPr>
          <a:xfrm>
            <a:off x="500873" y="3425300"/>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 name="Shape 664"/>
          <p:cNvSpPr/>
          <p:nvPr/>
        </p:nvSpPr>
        <p:spPr>
          <a:xfrm>
            <a:off x="500861" y="2197304"/>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665" name="Shape 665"/>
          <p:cNvSpPr/>
          <p:nvPr/>
        </p:nvSpPr>
        <p:spPr>
          <a:xfrm>
            <a:off x="1404550" y="3425300"/>
            <a:ext cx="4255200" cy="936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AEABAB"/>
                </a:solidFill>
                <a:latin typeface="Lato"/>
                <a:ea typeface="Lato"/>
                <a:cs typeface="Lato"/>
                <a:sym typeface="Lato"/>
              </a:rPr>
              <a:t>Higher m</a:t>
            </a:r>
            <a:r>
              <a:rPr lang="en-US" sz="2400">
                <a:solidFill>
                  <a:srgbClr val="AEABAB"/>
                </a:solidFill>
                <a:latin typeface="Lato"/>
                <a:ea typeface="Lato"/>
                <a:cs typeface="Lato"/>
                <a:sym typeface="Lato"/>
              </a:rPr>
              <a:t>ultipliers ∈ [2.0, 4.0]</a:t>
            </a:r>
            <a:endParaRPr sz="2400">
              <a:solidFill>
                <a:srgbClr val="AEABAB"/>
              </a:solidFill>
              <a:latin typeface="Lato"/>
              <a:ea typeface="Lato"/>
              <a:cs typeface="Lato"/>
              <a:sym typeface="Lato"/>
            </a:endParaRPr>
          </a:p>
          <a:p>
            <a:pPr indent="0" lvl="0" marL="0" rtl="0">
              <a:spcBef>
                <a:spcPts val="0"/>
              </a:spcBef>
              <a:spcAft>
                <a:spcPts val="0"/>
              </a:spcAft>
              <a:buClr>
                <a:schemeClr val="dk1"/>
              </a:buClr>
              <a:buSzPts val="1100"/>
              <a:buFont typeface="Arial"/>
              <a:buNone/>
            </a:pPr>
            <a:r>
              <a:rPr lang="en-US" sz="2400">
                <a:solidFill>
                  <a:srgbClr val="AEABAB"/>
                </a:solidFill>
                <a:latin typeface="Lato"/>
                <a:ea typeface="Lato"/>
                <a:cs typeface="Lato"/>
                <a:sym typeface="Lato"/>
              </a:rPr>
              <a:t>1-pass model</a:t>
            </a:r>
            <a:endParaRPr sz="2400">
              <a:solidFill>
                <a:srgbClr val="AEABAB"/>
              </a:solidFill>
              <a:latin typeface="Lato"/>
              <a:ea typeface="Lato"/>
              <a:cs typeface="Lato"/>
              <a:sym typeface="Lato"/>
            </a:endParaRPr>
          </a:p>
          <a:p>
            <a:pPr indent="0" lvl="0" marL="0" rtl="0">
              <a:spcBef>
                <a:spcPts val="0"/>
              </a:spcBef>
              <a:spcAft>
                <a:spcPts val="0"/>
              </a:spcAft>
              <a:buNone/>
            </a:pPr>
            <a:r>
              <a:t/>
            </a:r>
            <a:endParaRPr sz="2400">
              <a:solidFill>
                <a:srgbClr val="B7B7B7"/>
              </a:solidFill>
              <a:latin typeface="Lato"/>
              <a:ea typeface="Lato"/>
              <a:cs typeface="Lato"/>
              <a:sym typeface="Lato"/>
            </a:endParaRPr>
          </a:p>
          <a:p>
            <a:pPr indent="0" lvl="0" marL="0" rtl="0">
              <a:spcBef>
                <a:spcPts val="0"/>
              </a:spcBef>
              <a:spcAft>
                <a:spcPts val="0"/>
              </a:spcAft>
              <a:buNone/>
            </a:pPr>
            <a:r>
              <a:t/>
            </a:r>
            <a:endParaRPr sz="2400">
              <a:solidFill>
                <a:srgbClr val="B7B7B7"/>
              </a:solidFill>
              <a:latin typeface="Lato"/>
              <a:ea typeface="Lato"/>
              <a:cs typeface="Lato"/>
              <a:sym typeface="Lato"/>
            </a:endParaRPr>
          </a:p>
        </p:txBody>
      </p:sp>
      <p:sp>
        <p:nvSpPr>
          <p:cNvPr id="666" name="Shape 666"/>
          <p:cNvSpPr/>
          <p:nvPr/>
        </p:nvSpPr>
        <p:spPr>
          <a:xfrm>
            <a:off x="500848" y="4800214"/>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Shape 667"/>
          <p:cNvSpPr/>
          <p:nvPr/>
        </p:nvSpPr>
        <p:spPr>
          <a:xfrm>
            <a:off x="1404550" y="4610100"/>
            <a:ext cx="4895700" cy="11451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lang="en-US" sz="2400">
                <a:solidFill>
                  <a:srgbClr val="B7B7B7"/>
                </a:solidFill>
                <a:latin typeface="Lato"/>
                <a:ea typeface="Lato"/>
                <a:cs typeface="Lato"/>
                <a:sym typeface="Lato"/>
              </a:rPr>
              <a:t>Optimum multiplier ≈ 3</a:t>
            </a:r>
            <a:endParaRPr sz="2400">
              <a:solidFill>
                <a:srgbClr val="B7B7B7"/>
              </a:solidFill>
              <a:latin typeface="Lato"/>
              <a:ea typeface="Lato"/>
              <a:cs typeface="Lato"/>
              <a:sym typeface="Lato"/>
            </a:endParaRPr>
          </a:p>
          <a:p>
            <a:pPr indent="0" lvl="0" marL="0" rtl="0">
              <a:spcBef>
                <a:spcPts val="0"/>
              </a:spcBef>
              <a:spcAft>
                <a:spcPts val="0"/>
              </a:spcAft>
              <a:buClr>
                <a:schemeClr val="dk1"/>
              </a:buClr>
              <a:buSzPts val="1100"/>
              <a:buFont typeface="Arial"/>
              <a:buNone/>
            </a:pPr>
            <a:r>
              <a:rPr lang="en-US" sz="2400">
                <a:solidFill>
                  <a:srgbClr val="B7B7B7"/>
                </a:solidFill>
                <a:latin typeface="Lato"/>
                <a:ea typeface="Lato"/>
                <a:cs typeface="Lato"/>
                <a:sym typeface="Lato"/>
              </a:rPr>
              <a:t>Revenue (Feb 14-15): $223,703.77</a:t>
            </a:r>
            <a:endParaRPr sz="2400">
              <a:solidFill>
                <a:srgbClr val="B7B7B7"/>
              </a:solidFill>
              <a:latin typeface="Lato"/>
              <a:ea typeface="Lato"/>
              <a:cs typeface="Lato"/>
              <a:sym typeface="Lato"/>
            </a:endParaRPr>
          </a:p>
          <a:p>
            <a:pPr indent="0" lvl="0" marL="0" rtl="0">
              <a:spcBef>
                <a:spcPts val="0"/>
              </a:spcBef>
              <a:spcAft>
                <a:spcPts val="0"/>
              </a:spcAft>
              <a:buClr>
                <a:schemeClr val="dk1"/>
              </a:buClr>
              <a:buSzPts val="1100"/>
              <a:buFont typeface="Arial"/>
              <a:buNone/>
            </a:pPr>
            <a:r>
              <a:rPr lang="en-US" sz="2400">
                <a:solidFill>
                  <a:srgbClr val="B7B7B7"/>
                </a:solidFill>
                <a:latin typeface="Lato"/>
                <a:ea typeface="Lato"/>
                <a:cs typeface="Lato"/>
                <a:sym typeface="Lato"/>
              </a:rPr>
              <a:t>Engagement: 43.89%</a:t>
            </a:r>
            <a:endParaRPr sz="2400">
              <a:solidFill>
                <a:srgbClr val="B7B7B7"/>
              </a:solidFill>
              <a:latin typeface="Lato"/>
              <a:ea typeface="Lato"/>
              <a:cs typeface="Lato"/>
              <a:sym typeface="Lato"/>
            </a:endParaRPr>
          </a:p>
          <a:p>
            <a:pPr indent="0" lvl="0" marL="0" rtl="0">
              <a:spcBef>
                <a:spcPts val="0"/>
              </a:spcBef>
              <a:spcAft>
                <a:spcPts val="0"/>
              </a:spcAft>
              <a:buClr>
                <a:schemeClr val="dk1"/>
              </a:buClr>
              <a:buSzPts val="1100"/>
              <a:buFont typeface="Arial"/>
              <a:buNone/>
            </a:pPr>
            <a:r>
              <a:t/>
            </a:r>
            <a:endParaRPr sz="2400">
              <a:solidFill>
                <a:srgbClr val="B7B7B7"/>
              </a:solidFill>
              <a:latin typeface="Lato"/>
              <a:ea typeface="Lato"/>
              <a:cs typeface="Lato"/>
              <a:sym typeface="Lato"/>
            </a:endParaRPr>
          </a:p>
          <a:p>
            <a:pPr indent="0" lvl="0" marL="0" rtl="0">
              <a:spcBef>
                <a:spcPts val="0"/>
              </a:spcBef>
              <a:spcAft>
                <a:spcPts val="0"/>
              </a:spcAft>
              <a:buNone/>
            </a:pPr>
            <a:r>
              <a:t/>
            </a:r>
            <a:endParaRPr sz="2400">
              <a:solidFill>
                <a:srgbClr val="B7B7B7"/>
              </a:solidFill>
              <a:latin typeface="Lato"/>
              <a:ea typeface="Lato"/>
              <a:cs typeface="Lato"/>
              <a:sym typeface="Lato"/>
            </a:endParaRPr>
          </a:p>
        </p:txBody>
      </p:sp>
      <p:pic>
        <p:nvPicPr>
          <p:cNvPr id="668" name="Shape 668"/>
          <p:cNvPicPr preferRelativeResize="0"/>
          <p:nvPr/>
        </p:nvPicPr>
        <p:blipFill rotWithShape="1">
          <a:blip r:embed="rId6">
            <a:alphaModFix/>
          </a:blip>
          <a:srcRect b="0" l="0" r="0" t="0"/>
          <a:stretch/>
        </p:blipFill>
        <p:spPr>
          <a:xfrm>
            <a:off x="649425" y="2347513"/>
            <a:ext cx="479827" cy="479850"/>
          </a:xfrm>
          <a:prstGeom prst="rect">
            <a:avLst/>
          </a:prstGeom>
          <a:noFill/>
          <a:ln>
            <a:noFill/>
          </a:ln>
        </p:spPr>
      </p:pic>
      <p:pic>
        <p:nvPicPr>
          <p:cNvPr id="669" name="Shape 669"/>
          <p:cNvPicPr preferRelativeResize="0"/>
          <p:nvPr/>
        </p:nvPicPr>
        <p:blipFill>
          <a:blip r:embed="rId7">
            <a:alphaModFix/>
          </a:blip>
          <a:stretch>
            <a:fillRect/>
          </a:stretch>
        </p:blipFill>
        <p:spPr>
          <a:xfrm>
            <a:off x="627727" y="4927109"/>
            <a:ext cx="523225" cy="523225"/>
          </a:xfrm>
          <a:prstGeom prst="rect">
            <a:avLst/>
          </a:prstGeom>
          <a:noFill/>
          <a:ln>
            <a:noFill/>
          </a:ln>
        </p:spPr>
      </p:pic>
      <p:pic>
        <p:nvPicPr>
          <p:cNvPr id="670" name="Shape 670"/>
          <p:cNvPicPr preferRelativeResize="0"/>
          <p:nvPr/>
        </p:nvPicPr>
        <p:blipFill rotWithShape="1">
          <a:blip r:embed="rId8">
            <a:alphaModFix/>
          </a:blip>
          <a:srcRect b="0" l="0" r="0" t="0"/>
          <a:stretch/>
        </p:blipFill>
        <p:spPr>
          <a:xfrm>
            <a:off x="649463" y="3573867"/>
            <a:ext cx="479825" cy="4798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Shape 675"/>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6" name="Shape 676"/>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Vowpal Wabbit</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677" name="Shape 677"/>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Shape 678"/>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679" name="Shape 679"/>
          <p:cNvSpPr/>
          <p:nvPr/>
        </p:nvSpPr>
        <p:spPr>
          <a:xfrm>
            <a:off x="4877775" y="1201025"/>
            <a:ext cx="25314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Takeaways</a:t>
            </a:r>
            <a:endParaRPr>
              <a:latin typeface="Lato"/>
              <a:ea typeface="Lato"/>
              <a:cs typeface="Lato"/>
              <a:sym typeface="Lato"/>
            </a:endParaRPr>
          </a:p>
          <a:p>
            <a:pPr indent="0" lvl="0" marL="0" marR="0" rtl="0" algn="l">
              <a:spcBef>
                <a:spcPts val="0"/>
              </a:spcBef>
              <a:spcAft>
                <a:spcPts val="0"/>
              </a:spcAft>
              <a:buNone/>
            </a:pPr>
            <a:r>
              <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680" name="Shape 680"/>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681" name="Shape 681"/>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682" name="Shape 682"/>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683" name="Shape 683"/>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684" name="Shape 684"/>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685" name="Shape 685"/>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686" name="Shape 686"/>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687" name="Shape 687"/>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688" name="Shape 688"/>
          <p:cNvSpPr/>
          <p:nvPr/>
        </p:nvSpPr>
        <p:spPr>
          <a:xfrm>
            <a:off x="3940450" y="2189963"/>
            <a:ext cx="4551600" cy="1182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AEABAB"/>
                </a:solidFill>
                <a:latin typeface="Lato"/>
                <a:ea typeface="Lato"/>
                <a:cs typeface="Lato"/>
                <a:sym typeface="Lato"/>
              </a:rPr>
              <a:t>Disadvantages:</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Lato"/>
                <a:ea typeface="Lato"/>
                <a:cs typeface="Lato"/>
                <a:sym typeface="Lato"/>
              </a:rPr>
              <a:t>Slower than other strategies</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Lato"/>
                <a:ea typeface="Lato"/>
                <a:cs typeface="Lato"/>
                <a:sym typeface="Lato"/>
              </a:rPr>
              <a:t>Assumptions made</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Lato"/>
                <a:ea typeface="Lato"/>
                <a:cs typeface="Lato"/>
                <a:sym typeface="Lato"/>
              </a:rPr>
              <a:t>Must train offline</a:t>
            </a:r>
            <a:endParaRPr sz="2400">
              <a:solidFill>
                <a:srgbClr val="AEABAB"/>
              </a:solidFill>
              <a:latin typeface="Lato"/>
              <a:ea typeface="Lato"/>
              <a:cs typeface="Lato"/>
              <a:sym typeface="Lato"/>
            </a:endParaRPr>
          </a:p>
        </p:txBody>
      </p:sp>
      <p:sp>
        <p:nvSpPr>
          <p:cNvPr id="689" name="Shape 689"/>
          <p:cNvSpPr/>
          <p:nvPr/>
        </p:nvSpPr>
        <p:spPr>
          <a:xfrm>
            <a:off x="2945086" y="2267254"/>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690" name="Shape 690"/>
          <p:cNvSpPr/>
          <p:nvPr/>
        </p:nvSpPr>
        <p:spPr>
          <a:xfrm>
            <a:off x="3940450" y="3632613"/>
            <a:ext cx="4551600" cy="15732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t/>
            </a:r>
            <a:endParaRPr sz="2400">
              <a:solidFill>
                <a:srgbClr val="AEABAB"/>
              </a:solidFill>
              <a:latin typeface="Lato"/>
              <a:ea typeface="Lato"/>
              <a:cs typeface="Lato"/>
              <a:sym typeface="Lato"/>
            </a:endParaRPr>
          </a:p>
          <a:p>
            <a:pPr indent="0" lvl="0" marL="0" rtl="0">
              <a:spcBef>
                <a:spcPts val="0"/>
              </a:spcBef>
              <a:spcAft>
                <a:spcPts val="0"/>
              </a:spcAft>
              <a:buNone/>
            </a:pPr>
            <a:r>
              <a:rPr lang="en-US" sz="2400">
                <a:solidFill>
                  <a:srgbClr val="AEABAB"/>
                </a:solidFill>
                <a:latin typeface="Lato"/>
                <a:ea typeface="Lato"/>
                <a:cs typeface="Lato"/>
                <a:sym typeface="Lato"/>
              </a:rPr>
              <a:t>Advantage:</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Lato"/>
                <a:ea typeface="Lato"/>
                <a:cs typeface="Lato"/>
                <a:sym typeface="Lato"/>
              </a:rPr>
              <a:t>Great potential with finely tuned model</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Lato"/>
                <a:ea typeface="Lato"/>
                <a:cs typeface="Lato"/>
                <a:sym typeface="Lato"/>
              </a:rPr>
              <a:t>High price floor engagement</a:t>
            </a:r>
            <a:endParaRPr sz="2400">
              <a:solidFill>
                <a:srgbClr val="AEABAB"/>
              </a:solidFill>
              <a:latin typeface="Lato"/>
              <a:ea typeface="Lato"/>
              <a:cs typeface="Lato"/>
              <a:sym typeface="Lato"/>
            </a:endParaRPr>
          </a:p>
          <a:p>
            <a:pPr indent="-381000" lvl="0" marL="457200" rtl="0">
              <a:spcBef>
                <a:spcPts val="0"/>
              </a:spcBef>
              <a:spcAft>
                <a:spcPts val="0"/>
              </a:spcAft>
              <a:buClr>
                <a:srgbClr val="AEABAB"/>
              </a:buClr>
              <a:buSzPts val="2400"/>
              <a:buFont typeface="Lato"/>
              <a:buChar char="●"/>
            </a:pPr>
            <a:r>
              <a:rPr lang="en-US" sz="2400">
                <a:solidFill>
                  <a:srgbClr val="AEABAB"/>
                </a:solidFill>
                <a:latin typeface="Lato"/>
                <a:ea typeface="Lato"/>
                <a:cs typeface="Lato"/>
                <a:sym typeface="Lato"/>
              </a:rPr>
              <a:t>Can be trivially parallelized</a:t>
            </a:r>
            <a:endParaRPr sz="2400">
              <a:solidFill>
                <a:srgbClr val="AEABAB"/>
              </a:solidFill>
              <a:latin typeface="Lato"/>
              <a:ea typeface="Lato"/>
              <a:cs typeface="Lato"/>
              <a:sym typeface="Lato"/>
            </a:endParaRPr>
          </a:p>
          <a:p>
            <a:pPr indent="0" lvl="0" marL="0" rtl="0">
              <a:spcBef>
                <a:spcPts val="0"/>
              </a:spcBef>
              <a:spcAft>
                <a:spcPts val="0"/>
              </a:spcAft>
              <a:buNone/>
            </a:pPr>
            <a:r>
              <a:t/>
            </a:r>
            <a:endParaRPr sz="2400">
              <a:solidFill>
                <a:srgbClr val="B7B7B7"/>
              </a:solidFill>
              <a:latin typeface="Lato"/>
              <a:ea typeface="Lato"/>
              <a:cs typeface="Lato"/>
              <a:sym typeface="Lato"/>
            </a:endParaRPr>
          </a:p>
          <a:p>
            <a:pPr indent="0" lvl="0" marL="0" rtl="0">
              <a:spcBef>
                <a:spcPts val="0"/>
              </a:spcBef>
              <a:spcAft>
                <a:spcPts val="0"/>
              </a:spcAft>
              <a:buNone/>
            </a:pPr>
            <a:r>
              <a:t/>
            </a:r>
            <a:endParaRPr sz="2400">
              <a:solidFill>
                <a:srgbClr val="B7B7B7"/>
              </a:solidFill>
              <a:latin typeface="Lato"/>
              <a:ea typeface="Lato"/>
              <a:cs typeface="Lato"/>
              <a:sym typeface="Lato"/>
            </a:endParaRPr>
          </a:p>
        </p:txBody>
      </p:sp>
      <p:pic>
        <p:nvPicPr>
          <p:cNvPr id="691" name="Shape 691"/>
          <p:cNvPicPr preferRelativeResize="0"/>
          <p:nvPr/>
        </p:nvPicPr>
        <p:blipFill rotWithShape="1">
          <a:blip r:embed="rId5">
            <a:alphaModFix/>
          </a:blip>
          <a:srcRect b="0" l="0" r="0" t="0"/>
          <a:stretch/>
        </p:blipFill>
        <p:spPr>
          <a:xfrm>
            <a:off x="3093650" y="2415825"/>
            <a:ext cx="479827" cy="479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Shape 696"/>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Shape 697"/>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Random Forests</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698" name="Shape 698"/>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Shape 699"/>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700" name="Shape 700"/>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EABAB"/>
                </a:solidFill>
                <a:latin typeface="Lato"/>
                <a:ea typeface="Lato"/>
                <a:cs typeface="Lato"/>
                <a:sym typeface="Lato"/>
              </a:rPr>
              <a:t>Classification</a:t>
            </a:r>
            <a:endParaRPr>
              <a:latin typeface="Lato"/>
              <a:ea typeface="Lato"/>
              <a:cs typeface="Lato"/>
              <a:sym typeface="Lato"/>
            </a:endParaRPr>
          </a:p>
        </p:txBody>
      </p:sp>
      <p:sp>
        <p:nvSpPr>
          <p:cNvPr id="701" name="Shape 701"/>
          <p:cNvSpPr/>
          <p:nvPr/>
        </p:nvSpPr>
        <p:spPr>
          <a:xfrm>
            <a:off x="1385900" y="2389440"/>
            <a:ext cx="5305200" cy="777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Bids are distributed tri-modally</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702" name="Shape 702"/>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703" name="Shape 703"/>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704" name="Shape 704"/>
          <p:cNvSpPr/>
          <p:nvPr/>
        </p:nvSpPr>
        <p:spPr>
          <a:xfrm>
            <a:off x="377324" y="2389441"/>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Shape 705"/>
          <p:cNvSpPr/>
          <p:nvPr/>
        </p:nvSpPr>
        <p:spPr>
          <a:xfrm>
            <a:off x="377323" y="3506550"/>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Shape 706"/>
          <p:cNvSpPr/>
          <p:nvPr/>
        </p:nvSpPr>
        <p:spPr>
          <a:xfrm>
            <a:off x="377323" y="4648852"/>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Shape 707"/>
          <p:cNvSpPr/>
          <p:nvPr/>
        </p:nvSpPr>
        <p:spPr>
          <a:xfrm>
            <a:off x="377363" y="2457250"/>
            <a:ext cx="7770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latin typeface="Lato"/>
              <a:ea typeface="Lato"/>
              <a:cs typeface="Lato"/>
              <a:sym typeface="Lato"/>
            </a:endParaRPr>
          </a:p>
          <a:p>
            <a:pPr indent="0" lvl="0" marL="0" marR="0" rtl="0" algn="ctr">
              <a:spcBef>
                <a:spcPts val="0"/>
              </a:spcBef>
              <a:spcAft>
                <a:spcPts val="0"/>
              </a:spcAft>
              <a:buNone/>
            </a:pPr>
            <a:r>
              <a:t/>
            </a:r>
            <a:endParaRPr b="1" sz="3600" cap="none">
              <a:solidFill>
                <a:srgbClr val="028ACA"/>
              </a:solidFill>
              <a:latin typeface="Lato"/>
              <a:ea typeface="Lato"/>
              <a:cs typeface="Lato"/>
              <a:sym typeface="Lato"/>
            </a:endParaRPr>
          </a:p>
        </p:txBody>
      </p:sp>
      <p:pic>
        <p:nvPicPr>
          <p:cNvPr id="708" name="Shape 708"/>
          <p:cNvPicPr preferRelativeResize="0"/>
          <p:nvPr/>
        </p:nvPicPr>
        <p:blipFill>
          <a:blip r:embed="rId5">
            <a:alphaModFix/>
          </a:blip>
          <a:stretch>
            <a:fillRect/>
          </a:stretch>
        </p:blipFill>
        <p:spPr>
          <a:xfrm>
            <a:off x="504265" y="2531159"/>
            <a:ext cx="523225" cy="523225"/>
          </a:xfrm>
          <a:prstGeom prst="rect">
            <a:avLst/>
          </a:prstGeom>
          <a:noFill/>
          <a:ln>
            <a:noFill/>
          </a:ln>
        </p:spPr>
      </p:pic>
      <p:pic>
        <p:nvPicPr>
          <p:cNvPr id="709" name="Shape 709"/>
          <p:cNvPicPr preferRelativeResize="0"/>
          <p:nvPr/>
        </p:nvPicPr>
        <p:blipFill>
          <a:blip r:embed="rId6">
            <a:alphaModFix/>
          </a:blip>
          <a:stretch>
            <a:fillRect/>
          </a:stretch>
        </p:blipFill>
        <p:spPr>
          <a:xfrm>
            <a:off x="442789" y="3584550"/>
            <a:ext cx="646200" cy="646200"/>
          </a:xfrm>
          <a:prstGeom prst="rect">
            <a:avLst/>
          </a:prstGeom>
          <a:noFill/>
          <a:ln>
            <a:noFill/>
          </a:ln>
        </p:spPr>
      </p:pic>
      <p:pic>
        <p:nvPicPr>
          <p:cNvPr id="710" name="Shape 710"/>
          <p:cNvPicPr preferRelativeResize="0"/>
          <p:nvPr/>
        </p:nvPicPr>
        <p:blipFill>
          <a:blip r:embed="rId7">
            <a:alphaModFix/>
          </a:blip>
          <a:stretch>
            <a:fillRect/>
          </a:stretch>
        </p:blipFill>
        <p:spPr>
          <a:xfrm>
            <a:off x="442798" y="4774194"/>
            <a:ext cx="646200" cy="646217"/>
          </a:xfrm>
          <a:prstGeom prst="rect">
            <a:avLst/>
          </a:prstGeom>
          <a:noFill/>
          <a:ln>
            <a:noFill/>
          </a:ln>
        </p:spPr>
      </p:pic>
      <p:cxnSp>
        <p:nvCxnSpPr>
          <p:cNvPr id="711" name="Shape 711"/>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712" name="Shape 712"/>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713" name="Shape 713"/>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714" name="Shape 714"/>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715" name="Shape 715"/>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716" name="Shape 716"/>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717" name="Shape 717"/>
          <p:cNvSpPr/>
          <p:nvPr/>
        </p:nvSpPr>
        <p:spPr>
          <a:xfrm>
            <a:off x="1385900" y="3633450"/>
            <a:ext cx="4481700" cy="523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k-means bins from 1 day of data</a:t>
            </a:r>
            <a:endParaRPr sz="2400">
              <a:solidFill>
                <a:srgbClr val="AEABAB"/>
              </a:solidFill>
              <a:latin typeface="Lato"/>
              <a:ea typeface="Lato"/>
              <a:cs typeface="Lato"/>
              <a:sym typeface="Lato"/>
            </a:endParaRPr>
          </a:p>
        </p:txBody>
      </p:sp>
      <p:sp>
        <p:nvSpPr>
          <p:cNvPr id="718" name="Shape 718"/>
          <p:cNvSpPr/>
          <p:nvPr/>
        </p:nvSpPr>
        <p:spPr>
          <a:xfrm>
            <a:off x="1385900" y="4835700"/>
            <a:ext cx="4829100" cy="523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RF selected one bin for all auctions</a:t>
            </a:r>
            <a:endParaRPr sz="2400">
              <a:solidFill>
                <a:srgbClr val="AEABAB"/>
              </a:solidFill>
              <a:latin typeface="Lato"/>
              <a:ea typeface="Lato"/>
              <a:cs typeface="Lato"/>
              <a:sym typeface="Lato"/>
            </a:endParaRPr>
          </a:p>
        </p:txBody>
      </p:sp>
      <p:pic>
        <p:nvPicPr>
          <p:cNvPr id="719" name="Shape 719"/>
          <p:cNvPicPr preferRelativeResize="0"/>
          <p:nvPr/>
        </p:nvPicPr>
        <p:blipFill>
          <a:blip r:embed="rId8">
            <a:alphaModFix/>
          </a:blip>
          <a:stretch>
            <a:fillRect/>
          </a:stretch>
        </p:blipFill>
        <p:spPr>
          <a:xfrm>
            <a:off x="6282260" y="1554551"/>
            <a:ext cx="5604940" cy="3804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Shape 724"/>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Shape 725"/>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Random Forests</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726" name="Shape 726"/>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Shape 727"/>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728" name="Shape 728"/>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EABAB"/>
                </a:solidFill>
                <a:latin typeface="Lato"/>
                <a:ea typeface="Lato"/>
                <a:cs typeface="Lato"/>
                <a:sym typeface="Lato"/>
              </a:rPr>
              <a:t>Regression</a:t>
            </a:r>
            <a:endParaRPr>
              <a:latin typeface="Lato"/>
              <a:ea typeface="Lato"/>
              <a:cs typeface="Lato"/>
              <a:sym typeface="Lato"/>
            </a:endParaRPr>
          </a:p>
        </p:txBody>
      </p:sp>
      <p:sp>
        <p:nvSpPr>
          <p:cNvPr id="729" name="Shape 729"/>
          <p:cNvSpPr/>
          <p:nvPr/>
        </p:nvSpPr>
        <p:spPr>
          <a:xfrm>
            <a:off x="1385900" y="2389440"/>
            <a:ext cx="5305200" cy="777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Labels derived from game theory</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730" name="Shape 730"/>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731" name="Shape 731"/>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732" name="Shape 732"/>
          <p:cNvSpPr/>
          <p:nvPr/>
        </p:nvSpPr>
        <p:spPr>
          <a:xfrm>
            <a:off x="377324" y="2389441"/>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 name="Shape 733"/>
          <p:cNvSpPr/>
          <p:nvPr/>
        </p:nvSpPr>
        <p:spPr>
          <a:xfrm>
            <a:off x="377323" y="3506550"/>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4" name="Shape 734"/>
          <p:cNvSpPr/>
          <p:nvPr/>
        </p:nvSpPr>
        <p:spPr>
          <a:xfrm>
            <a:off x="377323" y="4648852"/>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 name="Shape 735"/>
          <p:cNvSpPr/>
          <p:nvPr/>
        </p:nvSpPr>
        <p:spPr>
          <a:xfrm>
            <a:off x="377363" y="2457250"/>
            <a:ext cx="7770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latin typeface="Lato"/>
              <a:ea typeface="Lato"/>
              <a:cs typeface="Lato"/>
              <a:sym typeface="Lato"/>
            </a:endParaRPr>
          </a:p>
          <a:p>
            <a:pPr indent="0" lvl="0" marL="0" marR="0" rtl="0" algn="ctr">
              <a:spcBef>
                <a:spcPts val="0"/>
              </a:spcBef>
              <a:spcAft>
                <a:spcPts val="0"/>
              </a:spcAft>
              <a:buNone/>
            </a:pPr>
            <a:r>
              <a:t/>
            </a:r>
            <a:endParaRPr b="1" sz="3600" cap="none">
              <a:solidFill>
                <a:srgbClr val="028ACA"/>
              </a:solidFill>
              <a:latin typeface="Lato"/>
              <a:ea typeface="Lato"/>
              <a:cs typeface="Lato"/>
              <a:sym typeface="Lato"/>
            </a:endParaRPr>
          </a:p>
        </p:txBody>
      </p:sp>
      <p:pic>
        <p:nvPicPr>
          <p:cNvPr id="736" name="Shape 736"/>
          <p:cNvPicPr preferRelativeResize="0"/>
          <p:nvPr/>
        </p:nvPicPr>
        <p:blipFill>
          <a:blip r:embed="rId5">
            <a:alphaModFix/>
          </a:blip>
          <a:stretch>
            <a:fillRect/>
          </a:stretch>
        </p:blipFill>
        <p:spPr>
          <a:xfrm>
            <a:off x="504265" y="2531159"/>
            <a:ext cx="523225" cy="523225"/>
          </a:xfrm>
          <a:prstGeom prst="rect">
            <a:avLst/>
          </a:prstGeom>
          <a:noFill/>
          <a:ln>
            <a:noFill/>
          </a:ln>
        </p:spPr>
      </p:pic>
      <p:pic>
        <p:nvPicPr>
          <p:cNvPr id="737" name="Shape 737"/>
          <p:cNvPicPr preferRelativeResize="0"/>
          <p:nvPr/>
        </p:nvPicPr>
        <p:blipFill>
          <a:blip r:embed="rId6">
            <a:alphaModFix/>
          </a:blip>
          <a:stretch>
            <a:fillRect/>
          </a:stretch>
        </p:blipFill>
        <p:spPr>
          <a:xfrm>
            <a:off x="442789" y="3584550"/>
            <a:ext cx="646200" cy="646200"/>
          </a:xfrm>
          <a:prstGeom prst="rect">
            <a:avLst/>
          </a:prstGeom>
          <a:noFill/>
          <a:ln>
            <a:noFill/>
          </a:ln>
        </p:spPr>
      </p:pic>
      <p:pic>
        <p:nvPicPr>
          <p:cNvPr id="738" name="Shape 738"/>
          <p:cNvPicPr preferRelativeResize="0"/>
          <p:nvPr/>
        </p:nvPicPr>
        <p:blipFill>
          <a:blip r:embed="rId7">
            <a:alphaModFix/>
          </a:blip>
          <a:stretch>
            <a:fillRect/>
          </a:stretch>
        </p:blipFill>
        <p:spPr>
          <a:xfrm>
            <a:off x="442798" y="4774194"/>
            <a:ext cx="646200" cy="646217"/>
          </a:xfrm>
          <a:prstGeom prst="rect">
            <a:avLst/>
          </a:prstGeom>
          <a:noFill/>
          <a:ln>
            <a:noFill/>
          </a:ln>
        </p:spPr>
      </p:pic>
      <p:cxnSp>
        <p:nvCxnSpPr>
          <p:cNvPr id="739" name="Shape 739"/>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740" name="Shape 740"/>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741" name="Shape 741"/>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742" name="Shape 742"/>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743" name="Shape 743"/>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744" name="Shape 744"/>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745" name="Shape 745"/>
          <p:cNvSpPr/>
          <p:nvPr/>
        </p:nvSpPr>
        <p:spPr>
          <a:xfrm>
            <a:off x="1385900" y="3633446"/>
            <a:ext cx="3292800" cy="523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State space is large</a:t>
            </a:r>
            <a:endParaRPr sz="2400">
              <a:solidFill>
                <a:srgbClr val="AEABAB"/>
              </a:solidFill>
              <a:latin typeface="Lato"/>
              <a:ea typeface="Lato"/>
              <a:cs typeface="Lato"/>
              <a:sym typeface="Lato"/>
            </a:endParaRPr>
          </a:p>
        </p:txBody>
      </p:sp>
      <p:sp>
        <p:nvSpPr>
          <p:cNvPr id="746" name="Shape 746"/>
          <p:cNvSpPr/>
          <p:nvPr/>
        </p:nvSpPr>
        <p:spPr>
          <a:xfrm>
            <a:off x="1385900" y="4835700"/>
            <a:ext cx="4770000" cy="523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83% of predictions above optimal</a:t>
            </a:r>
            <a:endParaRPr sz="2400">
              <a:solidFill>
                <a:srgbClr val="AEABAB"/>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grpSp>
        <p:nvGrpSpPr>
          <p:cNvPr id="118" name="Shape 118"/>
          <p:cNvGrpSpPr/>
          <p:nvPr/>
        </p:nvGrpSpPr>
        <p:grpSpPr>
          <a:xfrm>
            <a:off x="343411" y="1058378"/>
            <a:ext cx="5679334" cy="4812210"/>
            <a:chOff x="3586165" y="704570"/>
            <a:chExt cx="5679334" cy="4812210"/>
          </a:xfrm>
        </p:grpSpPr>
        <p:sp>
          <p:nvSpPr>
            <p:cNvPr id="119" name="Shape 119"/>
            <p:cNvSpPr/>
            <p:nvPr/>
          </p:nvSpPr>
          <p:spPr>
            <a:xfrm>
              <a:off x="4155330" y="2654458"/>
              <a:ext cx="5110169"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3600" u="none" cap="none" strike="noStrike">
                  <a:solidFill>
                    <a:srgbClr val="AEABAB"/>
                  </a:solidFill>
                  <a:latin typeface="Lato"/>
                  <a:ea typeface="Lato"/>
                  <a:cs typeface="Lato"/>
                  <a:sym typeface="Lato"/>
                </a:rPr>
                <a:t>01  </a:t>
              </a:r>
              <a:r>
                <a:rPr lang="en-US" sz="3600">
                  <a:solidFill>
                    <a:srgbClr val="AEABAB"/>
                  </a:solidFill>
                  <a:latin typeface="Lato"/>
                  <a:ea typeface="Lato"/>
                  <a:cs typeface="Lato"/>
                  <a:sym typeface="Lato"/>
                </a:rPr>
                <a:t>Introduction</a:t>
              </a:r>
              <a:endParaRPr>
                <a:latin typeface="Lato"/>
                <a:ea typeface="Lato"/>
                <a:cs typeface="Lato"/>
                <a:sym typeface="Lato"/>
              </a:endParaRPr>
            </a:p>
            <a:p>
              <a:pPr indent="0" lvl="0" marL="0" marR="0" rtl="0" algn="l">
                <a:spcBef>
                  <a:spcPts val="0"/>
                </a:spcBef>
                <a:spcAft>
                  <a:spcPts val="0"/>
                </a:spcAft>
                <a:buNone/>
              </a:pPr>
              <a:r>
                <a:rPr lang="en-US" sz="3600" cap="none">
                  <a:solidFill>
                    <a:srgbClr val="AEABAB"/>
                  </a:solidFill>
                  <a:latin typeface="Lato"/>
                  <a:ea typeface="Lato"/>
                  <a:cs typeface="Lato"/>
                  <a:sym typeface="Lato"/>
                </a:rPr>
                <a:t>02  </a:t>
              </a:r>
              <a:r>
                <a:rPr lang="en-US" sz="3600">
                  <a:solidFill>
                    <a:srgbClr val="AEABAB"/>
                  </a:solidFill>
                  <a:latin typeface="Lato"/>
                  <a:ea typeface="Lato"/>
                  <a:cs typeface="Lato"/>
                  <a:sym typeface="Lato"/>
                </a:rPr>
                <a:t>Strategies</a:t>
              </a:r>
              <a:endParaRPr sz="3600">
                <a:solidFill>
                  <a:srgbClr val="AEABAB"/>
                </a:solidFill>
                <a:latin typeface="Lato"/>
                <a:ea typeface="Lato"/>
                <a:cs typeface="Lato"/>
                <a:sym typeface="Lato"/>
              </a:endParaRPr>
            </a:p>
            <a:p>
              <a:pPr indent="0" lvl="0" marL="0" marR="0" rtl="0" algn="l">
                <a:spcBef>
                  <a:spcPts val="0"/>
                </a:spcBef>
                <a:spcAft>
                  <a:spcPts val="0"/>
                </a:spcAft>
                <a:buNone/>
              </a:pPr>
              <a:r>
                <a:rPr lang="en-US" sz="3600">
                  <a:solidFill>
                    <a:srgbClr val="AEABAB"/>
                  </a:solidFill>
                  <a:latin typeface="Lato"/>
                  <a:ea typeface="Lato"/>
                  <a:cs typeface="Lato"/>
                  <a:sym typeface="Lato"/>
                </a:rPr>
                <a:t>03  Results</a:t>
              </a:r>
              <a:endParaRPr sz="3600" cap="none">
                <a:solidFill>
                  <a:srgbClr val="AEABAB"/>
                </a:solidFill>
                <a:latin typeface="Lato"/>
                <a:ea typeface="Lato"/>
                <a:cs typeface="Lato"/>
                <a:sym typeface="Lato"/>
              </a:endParaRPr>
            </a:p>
            <a:p>
              <a:pPr indent="0" lvl="0" marL="0" marR="0" rtl="0" algn="l">
                <a:spcBef>
                  <a:spcPts val="0"/>
                </a:spcBef>
                <a:spcAft>
                  <a:spcPts val="0"/>
                </a:spcAft>
                <a:buNone/>
              </a:pPr>
              <a:r>
                <a:rPr lang="en-US" sz="3600" cap="none">
                  <a:solidFill>
                    <a:srgbClr val="AEABAB"/>
                  </a:solidFill>
                  <a:latin typeface="Lato"/>
                  <a:ea typeface="Lato"/>
                  <a:cs typeface="Lato"/>
                  <a:sym typeface="Lato"/>
                </a:rPr>
                <a:t>04  </a:t>
              </a:r>
              <a:r>
                <a:rPr lang="en-US" sz="3600">
                  <a:solidFill>
                    <a:srgbClr val="AEABAB"/>
                  </a:solidFill>
                  <a:latin typeface="Lato"/>
                  <a:ea typeface="Lato"/>
                  <a:cs typeface="Lato"/>
                  <a:sym typeface="Lato"/>
                </a:rPr>
                <a:t>Hand-off</a:t>
              </a:r>
              <a:endParaRPr>
                <a:latin typeface="Lato"/>
                <a:ea typeface="Lato"/>
                <a:cs typeface="Lato"/>
                <a:sym typeface="Lato"/>
              </a:endParaRPr>
            </a:p>
            <a:p>
              <a:pPr indent="0" lvl="0" marL="0" marR="0" rtl="0" algn="l">
                <a:spcBef>
                  <a:spcPts val="0"/>
                </a:spcBef>
                <a:spcAft>
                  <a:spcPts val="0"/>
                </a:spcAft>
                <a:buNone/>
              </a:pPr>
              <a:r>
                <a:rPr lang="en-US" sz="3600">
                  <a:solidFill>
                    <a:srgbClr val="AEABAB"/>
                  </a:solidFill>
                  <a:latin typeface="Lato"/>
                  <a:ea typeface="Lato"/>
                  <a:cs typeface="Lato"/>
                  <a:sym typeface="Lato"/>
                </a:rPr>
                <a:t>05  Q &amp; A</a:t>
              </a:r>
              <a:endParaRPr sz="3600" cap="none">
                <a:solidFill>
                  <a:srgbClr val="AEABAB"/>
                </a:solidFill>
                <a:latin typeface="Lato"/>
                <a:ea typeface="Lato"/>
                <a:cs typeface="Lato"/>
                <a:sym typeface="Lato"/>
              </a:endParaRPr>
            </a:p>
          </p:txBody>
        </p:sp>
        <p:sp>
          <p:nvSpPr>
            <p:cNvPr id="120" name="Shape 120"/>
            <p:cNvSpPr/>
            <p:nvPr/>
          </p:nvSpPr>
          <p:spPr>
            <a:xfrm>
              <a:off x="3997135" y="2832304"/>
              <a:ext cx="45719" cy="2543175"/>
            </a:xfrm>
            <a:prstGeom prst="rect">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sp>
          <p:nvSpPr>
            <p:cNvPr id="121" name="Shape 121"/>
            <p:cNvSpPr/>
            <p:nvPr/>
          </p:nvSpPr>
          <p:spPr>
            <a:xfrm>
              <a:off x="3586165" y="704570"/>
              <a:ext cx="3905236" cy="12926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7800" cap="none">
                  <a:solidFill>
                    <a:srgbClr val="B7B7B7"/>
                  </a:solidFill>
                  <a:latin typeface="Lato"/>
                  <a:ea typeface="Lato"/>
                  <a:cs typeface="Lato"/>
                  <a:sym typeface="Lato"/>
                </a:rPr>
                <a:t>Agenda</a:t>
              </a:r>
              <a:endParaRPr>
                <a:solidFill>
                  <a:srgbClr val="B7B7B7"/>
                </a:solidFill>
                <a:latin typeface="Lato"/>
                <a:ea typeface="Lato"/>
                <a:cs typeface="Lato"/>
                <a:sym typeface="La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Shape 751"/>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 name="Shape 752"/>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Running Average</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753" name="Shape 753"/>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4" name="Shape 754"/>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755" name="Shape 755"/>
          <p:cNvSpPr/>
          <p:nvPr/>
        </p:nvSpPr>
        <p:spPr>
          <a:xfrm>
            <a:off x="482228" y="1325959"/>
            <a:ext cx="544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EABAB"/>
                </a:solidFill>
                <a:latin typeface="Lato"/>
                <a:ea typeface="Lato"/>
                <a:cs typeface="Lato"/>
                <a:sym typeface="Lato"/>
              </a:rPr>
              <a:t>Experiments</a:t>
            </a:r>
            <a:endParaRPr>
              <a:latin typeface="Lato"/>
              <a:ea typeface="Lato"/>
              <a:cs typeface="Lato"/>
              <a:sym typeface="Lato"/>
            </a:endParaRPr>
          </a:p>
        </p:txBody>
      </p:sp>
      <p:sp>
        <p:nvSpPr>
          <p:cNvPr id="756" name="Shape 756"/>
          <p:cNvSpPr/>
          <p:nvPr/>
        </p:nvSpPr>
        <p:spPr>
          <a:xfrm>
            <a:off x="1385900" y="2237050"/>
            <a:ext cx="6727500" cy="3551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Global running average</a:t>
            </a:r>
            <a:endParaRPr sz="2400">
              <a:solidFill>
                <a:srgbClr val="AEABAB"/>
              </a:solidFill>
              <a:latin typeface="Lato"/>
              <a:ea typeface="Lato"/>
              <a:cs typeface="Lato"/>
              <a:sym typeface="Lato"/>
            </a:endParaRPr>
          </a:p>
          <a:p>
            <a:pPr indent="0" lvl="0" marL="0" marR="0" rtl="0" algn="l">
              <a:spcBef>
                <a:spcPts val="0"/>
              </a:spcBef>
              <a:spcAft>
                <a:spcPts val="0"/>
              </a:spcAft>
              <a:buSzPts val="1100"/>
              <a:buNone/>
            </a:pPr>
            <a:r>
              <a:t/>
            </a:r>
            <a:endParaRPr sz="2400">
              <a:solidFill>
                <a:srgbClr val="AEABAB"/>
              </a:solidFill>
              <a:latin typeface="Lato"/>
              <a:ea typeface="Lato"/>
              <a:cs typeface="Lato"/>
              <a:sym typeface="Lato"/>
            </a:endParaRPr>
          </a:p>
          <a:p>
            <a:pPr indent="0" lvl="0" marL="0" marR="0" rtl="0" algn="l">
              <a:spcBef>
                <a:spcPts val="0"/>
              </a:spcBef>
              <a:spcAft>
                <a:spcPts val="0"/>
              </a:spcAft>
              <a:buSzPts val="1100"/>
              <a:buNone/>
            </a:pPr>
            <a:r>
              <a:t/>
            </a:r>
            <a:endParaRPr sz="2400">
              <a:solidFill>
                <a:srgbClr val="AEABAB"/>
              </a:solidFill>
              <a:latin typeface="Lato"/>
              <a:ea typeface="Lato"/>
              <a:cs typeface="Lato"/>
              <a:sym typeface="Lato"/>
            </a:endParaRPr>
          </a:p>
          <a:p>
            <a:pPr indent="0" lvl="0" marL="0" rtl="0">
              <a:spcBef>
                <a:spcPts val="0"/>
              </a:spcBef>
              <a:spcAft>
                <a:spcPts val="0"/>
              </a:spcAft>
              <a:buClr>
                <a:schemeClr val="dk1"/>
              </a:buClr>
              <a:buSzPts val="1100"/>
              <a:buFont typeface="Arial"/>
              <a:buNone/>
            </a:pPr>
            <a:r>
              <a:rPr lang="en-US" sz="2400">
                <a:solidFill>
                  <a:srgbClr val="AEABAB"/>
                </a:solidFill>
                <a:latin typeface="Lato"/>
                <a:ea typeface="Lato"/>
                <a:cs typeface="Lato"/>
                <a:sym typeface="Lato"/>
              </a:rPr>
              <a:t>Running average for each site_id or publisher_id</a:t>
            </a:r>
            <a:endParaRPr sz="2400">
              <a:solidFill>
                <a:srgbClr val="AEABAB"/>
              </a:solidFill>
              <a:latin typeface="Lato"/>
              <a:ea typeface="Lato"/>
              <a:cs typeface="Lato"/>
              <a:sym typeface="Lato"/>
            </a:endParaRPr>
          </a:p>
          <a:p>
            <a:pPr indent="0" lvl="0" marL="0" marR="0" rtl="0" algn="l">
              <a:spcBef>
                <a:spcPts val="0"/>
              </a:spcBef>
              <a:spcAft>
                <a:spcPts val="0"/>
              </a:spcAft>
              <a:buSzPts val="1100"/>
              <a:buNone/>
            </a:pPr>
            <a:r>
              <a:t/>
            </a:r>
            <a:endParaRPr sz="2400">
              <a:solidFill>
                <a:srgbClr val="AEABAB"/>
              </a:solidFill>
              <a:latin typeface="Lato"/>
              <a:ea typeface="Lato"/>
              <a:cs typeface="Lato"/>
              <a:sym typeface="Lato"/>
            </a:endParaRPr>
          </a:p>
          <a:p>
            <a:pPr indent="0" lvl="0" marL="0" marR="0" rtl="0" algn="l">
              <a:spcBef>
                <a:spcPts val="0"/>
              </a:spcBef>
              <a:spcAft>
                <a:spcPts val="0"/>
              </a:spcAft>
              <a:buSzPts val="1100"/>
              <a:buNone/>
            </a:pPr>
            <a:r>
              <a:t/>
            </a:r>
            <a:endParaRPr sz="2400">
              <a:solidFill>
                <a:srgbClr val="AEABAB"/>
              </a:solidFill>
              <a:latin typeface="Lato"/>
              <a:ea typeface="Lato"/>
              <a:cs typeface="Lato"/>
              <a:sym typeface="Lato"/>
            </a:endParaRPr>
          </a:p>
          <a:p>
            <a:pPr indent="0" lvl="0" marL="0" marR="0" rtl="0" algn="l">
              <a:spcBef>
                <a:spcPts val="0"/>
              </a:spcBef>
              <a:spcAft>
                <a:spcPts val="0"/>
              </a:spcAft>
              <a:buSzPts val="1100"/>
              <a:buNone/>
            </a:pPr>
            <a:r>
              <a:rPr lang="en-US" sz="2400">
                <a:solidFill>
                  <a:srgbClr val="AEABAB"/>
                </a:solidFill>
                <a:latin typeface="Lato"/>
                <a:ea typeface="Lato"/>
                <a:cs typeface="Lato"/>
                <a:sym typeface="Lato"/>
              </a:rPr>
              <a:t>Include auctions with no bids?</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757" name="Shape 757"/>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758" name="Shape 758"/>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759" name="Shape 759"/>
          <p:cNvSpPr/>
          <p:nvPr/>
        </p:nvSpPr>
        <p:spPr>
          <a:xfrm>
            <a:off x="377324" y="2157716"/>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 name="Shape 760"/>
          <p:cNvSpPr/>
          <p:nvPr/>
        </p:nvSpPr>
        <p:spPr>
          <a:xfrm>
            <a:off x="377323" y="3222150"/>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61" name="Shape 761"/>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762" name="Shape 762"/>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763" name="Shape 763"/>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764" name="Shape 764"/>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765" name="Shape 765"/>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766" name="Shape 766"/>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767" name="Shape 767"/>
          <p:cNvSpPr/>
          <p:nvPr/>
        </p:nvSpPr>
        <p:spPr>
          <a:xfrm>
            <a:off x="377323" y="4286577"/>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68" name="Shape 768"/>
          <p:cNvPicPr preferRelativeResize="0"/>
          <p:nvPr/>
        </p:nvPicPr>
        <p:blipFill>
          <a:blip r:embed="rId5">
            <a:alphaModFix/>
          </a:blip>
          <a:stretch>
            <a:fillRect/>
          </a:stretch>
        </p:blipFill>
        <p:spPr>
          <a:xfrm>
            <a:off x="504225" y="3349050"/>
            <a:ext cx="523200" cy="523200"/>
          </a:xfrm>
          <a:prstGeom prst="rect">
            <a:avLst/>
          </a:prstGeom>
          <a:noFill/>
          <a:ln>
            <a:noFill/>
          </a:ln>
        </p:spPr>
      </p:pic>
      <p:pic>
        <p:nvPicPr>
          <p:cNvPr id="769" name="Shape 769"/>
          <p:cNvPicPr preferRelativeResize="0"/>
          <p:nvPr/>
        </p:nvPicPr>
        <p:blipFill>
          <a:blip r:embed="rId6">
            <a:alphaModFix/>
          </a:blip>
          <a:stretch>
            <a:fillRect/>
          </a:stretch>
        </p:blipFill>
        <p:spPr>
          <a:xfrm>
            <a:off x="504225" y="2275375"/>
            <a:ext cx="523200" cy="523200"/>
          </a:xfrm>
          <a:prstGeom prst="rect">
            <a:avLst/>
          </a:prstGeom>
          <a:noFill/>
          <a:ln>
            <a:noFill/>
          </a:ln>
        </p:spPr>
      </p:pic>
      <p:pic>
        <p:nvPicPr>
          <p:cNvPr id="770" name="Shape 770"/>
          <p:cNvPicPr preferRelativeResize="0"/>
          <p:nvPr/>
        </p:nvPicPr>
        <p:blipFill>
          <a:blip r:embed="rId7">
            <a:alphaModFix/>
          </a:blip>
          <a:stretch>
            <a:fillRect/>
          </a:stretch>
        </p:blipFill>
        <p:spPr>
          <a:xfrm>
            <a:off x="504224" y="4422725"/>
            <a:ext cx="523200" cy="52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Shape 775"/>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 name="Shape 776"/>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Running Average</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777" name="Shape 777"/>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 name="Shape 778"/>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779" name="Shape 779"/>
          <p:cNvSpPr/>
          <p:nvPr/>
        </p:nvSpPr>
        <p:spPr>
          <a:xfrm>
            <a:off x="177428" y="1249759"/>
            <a:ext cx="544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EABAB"/>
                </a:solidFill>
                <a:latin typeface="Lato"/>
                <a:ea typeface="Lato"/>
                <a:cs typeface="Lato"/>
                <a:sym typeface="Lato"/>
              </a:rPr>
              <a:t>Results</a:t>
            </a:r>
            <a:endParaRPr>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780" name="Shape 780"/>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781" name="Shape 781"/>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782" name="Shape 782"/>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783" name="Shape 783"/>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784" name="Shape 784"/>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785" name="Shape 785"/>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786" name="Shape 786"/>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787" name="Shape 787"/>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788" name="Shape 788"/>
          <p:cNvSpPr txBox="1"/>
          <p:nvPr/>
        </p:nvSpPr>
        <p:spPr>
          <a:xfrm>
            <a:off x="303075" y="2114938"/>
            <a:ext cx="5092500" cy="36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800">
                <a:solidFill>
                  <a:srgbClr val="AEABAB"/>
                </a:solidFill>
              </a:rPr>
              <a:t>Running Average Without Zeros</a:t>
            </a:r>
            <a:endParaRPr sz="1800">
              <a:solidFill>
                <a:srgbClr val="AEABAB"/>
              </a:solidFill>
            </a:endParaRPr>
          </a:p>
          <a:p>
            <a:pPr indent="0" lvl="0" marL="0" rtl="0">
              <a:spcBef>
                <a:spcPts val="0"/>
              </a:spcBef>
              <a:spcAft>
                <a:spcPts val="0"/>
              </a:spcAft>
              <a:buNone/>
            </a:pPr>
            <a:r>
              <a:rPr lang="en-US">
                <a:solidFill>
                  <a:srgbClr val="3F3F3F"/>
                </a:solidFill>
              </a:rPr>
              <a:t>Total Revenue: 485298.0741042547</a:t>
            </a:r>
            <a:endParaRPr>
              <a:solidFill>
                <a:srgbClr val="3F3F3F"/>
              </a:solidFill>
            </a:endParaRPr>
          </a:p>
          <a:p>
            <a:pPr indent="0" lvl="0" marL="0" rtl="0">
              <a:spcBef>
                <a:spcPts val="0"/>
              </a:spcBef>
              <a:spcAft>
                <a:spcPts val="0"/>
              </a:spcAft>
              <a:buNone/>
            </a:pPr>
            <a:r>
              <a:rPr lang="en-US">
                <a:solidFill>
                  <a:srgbClr val="3F3F3F"/>
                </a:solidFill>
              </a:rPr>
              <a:t>Price Floor Engaged (non-null): 7.73%</a:t>
            </a:r>
            <a:endParaRPr>
              <a:solidFill>
                <a:srgbClr val="3F3F3F"/>
              </a:solidFill>
            </a:endParaRPr>
          </a:p>
          <a:p>
            <a:pPr indent="0" lvl="0" marL="0" rtl="0">
              <a:spcBef>
                <a:spcPts val="0"/>
              </a:spcBef>
              <a:spcAft>
                <a:spcPts val="0"/>
              </a:spcAft>
              <a:buNone/>
            </a:pPr>
            <a:r>
              <a:rPr lang="en-US">
                <a:solidFill>
                  <a:srgbClr val="3F3F3F"/>
                </a:solidFill>
              </a:rPr>
              <a:t>Price Floor Too High (non-null): 92.27%</a:t>
            </a:r>
            <a:endParaRPr>
              <a:solidFill>
                <a:srgbClr val="3F3F3F"/>
              </a:solidFill>
            </a:endParaRPr>
          </a:p>
          <a:p>
            <a:pPr indent="0" lvl="0" marL="0" rtl="0">
              <a:spcBef>
                <a:spcPts val="0"/>
              </a:spcBef>
              <a:spcAft>
                <a:spcPts val="0"/>
              </a:spcAft>
              <a:buNone/>
            </a:pPr>
            <a:r>
              <a:rPr lang="en-US">
                <a:solidFill>
                  <a:srgbClr val="3F3F3F"/>
                </a:solidFill>
              </a:rPr>
              <a:t>Average Revenue: 0.0009361089003015311</a:t>
            </a:r>
            <a:endParaRPr>
              <a:solidFill>
                <a:srgbClr val="3F3F3F"/>
              </a:solidFill>
            </a:endParaRPr>
          </a:p>
          <a:p>
            <a:pPr indent="0" lvl="0" marL="0" rtl="0">
              <a:spcBef>
                <a:spcPts val="0"/>
              </a:spcBef>
              <a:spcAft>
                <a:spcPts val="0"/>
              </a:spcAft>
              <a:buNone/>
            </a:pPr>
            <a:r>
              <a:rPr lang="en-US">
                <a:solidFill>
                  <a:srgbClr val="3F3F3F"/>
                </a:solidFill>
              </a:rPr>
              <a:t>Average Revenue (not-null): 0.0016173104389393441</a:t>
            </a:r>
            <a:endParaRPr>
              <a:solidFill>
                <a:srgbClr val="3F3F3F"/>
              </a:solidFill>
            </a:endParaRPr>
          </a:p>
          <a:p>
            <a:pPr indent="0" lvl="0" marL="0" rtl="0">
              <a:spcBef>
                <a:spcPts val="0"/>
              </a:spcBef>
              <a:spcAft>
                <a:spcPts val="0"/>
              </a:spcAft>
              <a:buNone/>
            </a:pPr>
            <a:r>
              <a:rPr lang="en-US">
                <a:solidFill>
                  <a:srgbClr val="3F3F3F"/>
                </a:solidFill>
              </a:rPr>
              <a:t>Average Price Floor: 0.02089341090786549</a:t>
            </a:r>
            <a:endParaRPr>
              <a:solidFill>
                <a:srgbClr val="3F3F3F"/>
              </a:solidFill>
            </a:endParaRPr>
          </a:p>
          <a:p>
            <a:pPr indent="0" lvl="0" marL="0" rtl="0">
              <a:spcBef>
                <a:spcPts val="0"/>
              </a:spcBef>
              <a:spcAft>
                <a:spcPts val="0"/>
              </a:spcAft>
              <a:buNone/>
            </a:pPr>
            <a:r>
              <a:rPr lang="en-US">
                <a:solidFill>
                  <a:srgbClr val="3F3F3F"/>
                </a:solidFill>
              </a:rPr>
              <a:t>Time taken: 1598.51 seconds (0.003 milliseconds per auction)</a:t>
            </a:r>
            <a:endParaRPr>
              <a:solidFill>
                <a:srgbClr val="3F3F3F"/>
              </a:solidFill>
            </a:endParaRPr>
          </a:p>
          <a:p>
            <a:pPr indent="0" lvl="0" marL="0" rtl="0">
              <a:spcBef>
                <a:spcPts val="0"/>
              </a:spcBef>
              <a:spcAft>
                <a:spcPts val="0"/>
              </a:spcAft>
              <a:buNone/>
            </a:pPr>
            <a:r>
              <a:rPr lang="en-US" sz="1800">
                <a:solidFill>
                  <a:srgbClr val="AEABAB"/>
                </a:solidFill>
              </a:rPr>
              <a:t>Running Average Including Zero-Bids</a:t>
            </a:r>
            <a:endParaRPr>
              <a:solidFill>
                <a:srgbClr val="3F3F3F"/>
              </a:solidFill>
            </a:endParaRPr>
          </a:p>
          <a:p>
            <a:pPr indent="0" lvl="0" marL="0" rtl="0">
              <a:spcBef>
                <a:spcPts val="0"/>
              </a:spcBef>
              <a:spcAft>
                <a:spcPts val="0"/>
              </a:spcAft>
              <a:buNone/>
            </a:pPr>
            <a:r>
              <a:rPr lang="en-US">
                <a:solidFill>
                  <a:srgbClr val="3F3F3F"/>
                </a:solidFill>
              </a:rPr>
              <a:t>Total Revenue: 633231.2406333139</a:t>
            </a:r>
            <a:endParaRPr>
              <a:solidFill>
                <a:srgbClr val="3F3F3F"/>
              </a:solidFill>
            </a:endParaRPr>
          </a:p>
          <a:p>
            <a:pPr indent="0" lvl="0" marL="0" rtl="0">
              <a:spcBef>
                <a:spcPts val="0"/>
              </a:spcBef>
              <a:spcAft>
                <a:spcPts val="0"/>
              </a:spcAft>
              <a:buNone/>
            </a:pPr>
            <a:r>
              <a:rPr lang="en-US">
                <a:solidFill>
                  <a:srgbClr val="3F3F3F"/>
                </a:solidFill>
              </a:rPr>
              <a:t>Price Floor Engaged (non-null): 5.69%</a:t>
            </a:r>
            <a:endParaRPr>
              <a:solidFill>
                <a:srgbClr val="3F3F3F"/>
              </a:solidFill>
            </a:endParaRPr>
          </a:p>
          <a:p>
            <a:pPr indent="0" lvl="0" marL="0" rtl="0">
              <a:spcBef>
                <a:spcPts val="0"/>
              </a:spcBef>
              <a:spcAft>
                <a:spcPts val="0"/>
              </a:spcAft>
              <a:buNone/>
            </a:pPr>
            <a:r>
              <a:rPr lang="en-US">
                <a:solidFill>
                  <a:srgbClr val="3F3F3F"/>
                </a:solidFill>
              </a:rPr>
              <a:t>Price Floor Too High (non-null): 94.31%</a:t>
            </a:r>
            <a:endParaRPr>
              <a:solidFill>
                <a:srgbClr val="3F3F3F"/>
              </a:solidFill>
            </a:endParaRPr>
          </a:p>
          <a:p>
            <a:pPr indent="0" lvl="0" marL="0" rtl="0">
              <a:spcBef>
                <a:spcPts val="0"/>
              </a:spcBef>
              <a:spcAft>
                <a:spcPts val="0"/>
              </a:spcAft>
              <a:buNone/>
            </a:pPr>
            <a:r>
              <a:rPr lang="en-US">
                <a:solidFill>
                  <a:srgbClr val="3F3F3F"/>
                </a:solidFill>
              </a:rPr>
              <a:t>Average Revenue: 0.0012214625030192937</a:t>
            </a:r>
            <a:endParaRPr>
              <a:solidFill>
                <a:srgbClr val="3F3F3F"/>
              </a:solidFill>
            </a:endParaRPr>
          </a:p>
          <a:p>
            <a:pPr indent="0" lvl="0" marL="0" rtl="0">
              <a:spcBef>
                <a:spcPts val="0"/>
              </a:spcBef>
              <a:spcAft>
                <a:spcPts val="0"/>
              </a:spcAft>
              <a:buNone/>
            </a:pPr>
            <a:r>
              <a:rPr lang="en-US">
                <a:solidFill>
                  <a:srgbClr val="3F3F3F"/>
                </a:solidFill>
              </a:rPr>
              <a:t>Average Revenue (not-null): 0.0021103143622176425</a:t>
            </a:r>
            <a:endParaRPr>
              <a:solidFill>
                <a:srgbClr val="3F3F3F"/>
              </a:solidFill>
            </a:endParaRPr>
          </a:p>
          <a:p>
            <a:pPr indent="0" lvl="0" marL="0" rtl="0">
              <a:spcBef>
                <a:spcPts val="0"/>
              </a:spcBef>
              <a:spcAft>
                <a:spcPts val="0"/>
              </a:spcAft>
              <a:buNone/>
            </a:pPr>
            <a:r>
              <a:rPr lang="en-US">
                <a:solidFill>
                  <a:srgbClr val="3F3F3F"/>
                </a:solidFill>
              </a:rPr>
              <a:t>Average Price Floor: 0.039357196287724196</a:t>
            </a:r>
            <a:endParaRPr>
              <a:solidFill>
                <a:srgbClr val="3F3F3F"/>
              </a:solidFill>
            </a:endParaRPr>
          </a:p>
          <a:p>
            <a:pPr indent="0" lvl="0" marL="0" rtl="0">
              <a:spcBef>
                <a:spcPts val="0"/>
              </a:spcBef>
              <a:spcAft>
                <a:spcPts val="0"/>
              </a:spcAft>
              <a:buNone/>
            </a:pPr>
            <a:r>
              <a:rPr lang="en-US">
                <a:solidFill>
                  <a:srgbClr val="3F3F3F"/>
                </a:solidFill>
              </a:rPr>
              <a:t>Time taken: 2126.88 seconds (0.004 milliseconds per auction)</a:t>
            </a:r>
            <a:endParaRPr>
              <a:solidFill>
                <a:srgbClr val="3F3F3F"/>
              </a:solidFill>
            </a:endParaRPr>
          </a:p>
        </p:txBody>
      </p:sp>
      <p:sp>
        <p:nvSpPr>
          <p:cNvPr id="789" name="Shape 789"/>
          <p:cNvSpPr txBox="1"/>
          <p:nvPr/>
        </p:nvSpPr>
        <p:spPr>
          <a:xfrm>
            <a:off x="8688600" y="987250"/>
            <a:ext cx="3503400" cy="11712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US" sz="1000">
                <a:solidFill>
                  <a:srgbClr val="3F3F3F"/>
                </a:solidFill>
              </a:rPr>
              <a:t>Auction Count: 518420532</a:t>
            </a:r>
            <a:endParaRPr sz="1000">
              <a:solidFill>
                <a:srgbClr val="3F3F3F"/>
              </a:solidFill>
            </a:endParaRPr>
          </a:p>
          <a:p>
            <a:pPr indent="0" lvl="0" marL="0">
              <a:spcBef>
                <a:spcPts val="0"/>
              </a:spcBef>
              <a:spcAft>
                <a:spcPts val="0"/>
              </a:spcAft>
              <a:buNone/>
            </a:pPr>
            <a:r>
              <a:rPr lang="en-US" sz="1000">
                <a:solidFill>
                  <a:srgbClr val="3F3F3F"/>
                </a:solidFill>
              </a:rPr>
              <a:t>Auction Count (non-null): 300064887</a:t>
            </a:r>
            <a:endParaRPr sz="1000">
              <a:solidFill>
                <a:srgbClr val="3F3F3F"/>
              </a:solidFill>
            </a:endParaRPr>
          </a:p>
          <a:p>
            <a:pPr indent="0" lvl="0" marL="0" rtl="0">
              <a:spcBef>
                <a:spcPts val="0"/>
              </a:spcBef>
              <a:spcAft>
                <a:spcPts val="0"/>
              </a:spcAft>
              <a:buNone/>
            </a:pPr>
            <a:r>
              <a:rPr lang="en-US" sz="1000">
                <a:solidFill>
                  <a:srgbClr val="3F3F3F"/>
                </a:solidFill>
              </a:rPr>
              <a:t>Average Bid Count: 0.954231081650138</a:t>
            </a:r>
            <a:endParaRPr sz="1000">
              <a:solidFill>
                <a:srgbClr val="3F3F3F"/>
              </a:solidFill>
            </a:endParaRPr>
          </a:p>
          <a:p>
            <a:pPr indent="0" lvl="0" marL="0" rtl="0">
              <a:spcBef>
                <a:spcPts val="0"/>
              </a:spcBef>
              <a:spcAft>
                <a:spcPts val="0"/>
              </a:spcAft>
              <a:buNone/>
            </a:pPr>
            <a:r>
              <a:rPr lang="en-US" sz="1000">
                <a:solidFill>
                  <a:srgbClr val="3F3F3F"/>
                </a:solidFill>
              </a:rPr>
              <a:t>Average Bid Count (non-null): 1.648620036638942</a:t>
            </a:r>
            <a:endParaRPr sz="1000">
              <a:solidFill>
                <a:srgbClr val="3F3F3F"/>
              </a:solidFill>
            </a:endParaRPr>
          </a:p>
          <a:p>
            <a:pPr indent="0" lvl="0" marL="0" rtl="0">
              <a:spcBef>
                <a:spcPts val="0"/>
              </a:spcBef>
              <a:spcAft>
                <a:spcPts val="0"/>
              </a:spcAft>
              <a:buNone/>
            </a:pPr>
            <a:r>
              <a:rPr lang="en-US" sz="1000">
                <a:solidFill>
                  <a:srgbClr val="3F3F3F"/>
                </a:solidFill>
              </a:rPr>
              <a:t>Average Bid Amount: 0.0028150392288430067</a:t>
            </a:r>
            <a:endParaRPr sz="1000">
              <a:solidFill>
                <a:srgbClr val="3F3F3F"/>
              </a:solidFill>
            </a:endParaRPr>
          </a:p>
          <a:p>
            <a:pPr indent="0" lvl="0" marL="0" rtl="0">
              <a:spcBef>
                <a:spcPts val="0"/>
              </a:spcBef>
              <a:spcAft>
                <a:spcPts val="0"/>
              </a:spcAft>
              <a:buNone/>
            </a:pPr>
            <a:r>
              <a:rPr lang="en-US" sz="1000">
                <a:solidFill>
                  <a:srgbClr val="3F3F3F"/>
                </a:solidFill>
              </a:rPr>
              <a:t>Average Bid Amount (non-null): 0.004863528516142781</a:t>
            </a:r>
            <a:endParaRPr sz="1000">
              <a:solidFill>
                <a:srgbClr val="3F3F3F"/>
              </a:solidFill>
            </a:endParaRPr>
          </a:p>
        </p:txBody>
      </p:sp>
      <p:sp>
        <p:nvSpPr>
          <p:cNvPr id="790" name="Shape 790"/>
          <p:cNvSpPr txBox="1"/>
          <p:nvPr/>
        </p:nvSpPr>
        <p:spPr>
          <a:xfrm>
            <a:off x="5395575" y="2128663"/>
            <a:ext cx="5170800" cy="3616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1800">
                <a:solidFill>
                  <a:srgbClr val="AEABAB"/>
                </a:solidFill>
              </a:rPr>
              <a:t>Per-Site Average</a:t>
            </a:r>
            <a:endParaRPr>
              <a:solidFill>
                <a:srgbClr val="3F3F3F"/>
              </a:solidFill>
            </a:endParaRPr>
          </a:p>
          <a:p>
            <a:pPr indent="0" lvl="0" marL="0" rtl="0">
              <a:spcBef>
                <a:spcPts val="0"/>
              </a:spcBef>
              <a:spcAft>
                <a:spcPts val="0"/>
              </a:spcAft>
              <a:buNone/>
            </a:pPr>
            <a:r>
              <a:rPr b="1" lang="en-US">
                <a:solidFill>
                  <a:srgbClr val="3F3F3F"/>
                </a:solidFill>
              </a:rPr>
              <a:t>Total Revenue: 585769.6258170931</a:t>
            </a:r>
            <a:endParaRPr b="1">
              <a:solidFill>
                <a:srgbClr val="3F3F3F"/>
              </a:solidFill>
            </a:endParaRPr>
          </a:p>
          <a:p>
            <a:pPr indent="0" lvl="0" marL="0" rtl="0">
              <a:spcBef>
                <a:spcPts val="0"/>
              </a:spcBef>
              <a:spcAft>
                <a:spcPts val="0"/>
              </a:spcAft>
              <a:buNone/>
            </a:pPr>
            <a:r>
              <a:rPr b="1" lang="en-US">
                <a:solidFill>
                  <a:srgbClr val="3F3F3F"/>
                </a:solidFill>
              </a:rPr>
              <a:t>Price Floor Engaged (non-null): 35.06%</a:t>
            </a:r>
            <a:endParaRPr b="1">
              <a:solidFill>
                <a:srgbClr val="3F3F3F"/>
              </a:solidFill>
            </a:endParaRPr>
          </a:p>
          <a:p>
            <a:pPr indent="0" lvl="0" marL="0" rtl="0">
              <a:spcBef>
                <a:spcPts val="0"/>
              </a:spcBef>
              <a:spcAft>
                <a:spcPts val="0"/>
              </a:spcAft>
              <a:buNone/>
            </a:pPr>
            <a:r>
              <a:rPr b="1" lang="en-US">
                <a:solidFill>
                  <a:srgbClr val="3F3F3F"/>
                </a:solidFill>
              </a:rPr>
              <a:t>Price Floor Too High (non-null): 55.92%</a:t>
            </a:r>
            <a:endParaRPr b="1">
              <a:solidFill>
                <a:srgbClr val="3F3F3F"/>
              </a:solidFill>
            </a:endParaRPr>
          </a:p>
          <a:p>
            <a:pPr indent="0" lvl="0" marL="0" rtl="0">
              <a:spcBef>
                <a:spcPts val="0"/>
              </a:spcBef>
              <a:spcAft>
                <a:spcPts val="0"/>
              </a:spcAft>
              <a:buNone/>
            </a:pPr>
            <a:r>
              <a:rPr lang="en-US">
                <a:solidFill>
                  <a:srgbClr val="3F3F3F"/>
                </a:solidFill>
              </a:rPr>
              <a:t>Average Revenue: 0.0011299120880827558</a:t>
            </a:r>
            <a:endParaRPr>
              <a:solidFill>
                <a:srgbClr val="3F3F3F"/>
              </a:solidFill>
            </a:endParaRPr>
          </a:p>
          <a:p>
            <a:pPr indent="0" lvl="0" marL="0" rtl="0">
              <a:spcBef>
                <a:spcPts val="0"/>
              </a:spcBef>
              <a:spcAft>
                <a:spcPts val="0"/>
              </a:spcAft>
              <a:buNone/>
            </a:pPr>
            <a:r>
              <a:rPr lang="en-US">
                <a:solidFill>
                  <a:srgbClr val="3F3F3F"/>
                </a:solidFill>
              </a:rPr>
              <a:t>Average Revenue (not-null): 0.0019521431903396717</a:t>
            </a:r>
            <a:endParaRPr>
              <a:solidFill>
                <a:srgbClr val="3F3F3F"/>
              </a:solidFill>
            </a:endParaRPr>
          </a:p>
          <a:p>
            <a:pPr indent="0" lvl="0" marL="0" rtl="0">
              <a:spcBef>
                <a:spcPts val="0"/>
              </a:spcBef>
              <a:spcAft>
                <a:spcPts val="0"/>
              </a:spcAft>
              <a:buNone/>
            </a:pPr>
            <a:r>
              <a:rPr lang="en-US">
                <a:solidFill>
                  <a:srgbClr val="3F3F3F"/>
                </a:solidFill>
              </a:rPr>
              <a:t>Average Price Floor: 0.003797489056934269</a:t>
            </a:r>
            <a:endParaRPr>
              <a:solidFill>
                <a:srgbClr val="3F3F3F"/>
              </a:solidFill>
            </a:endParaRPr>
          </a:p>
          <a:p>
            <a:pPr indent="0" lvl="0" marL="0" rtl="0">
              <a:spcBef>
                <a:spcPts val="0"/>
              </a:spcBef>
              <a:spcAft>
                <a:spcPts val="0"/>
              </a:spcAft>
              <a:buNone/>
            </a:pPr>
            <a:r>
              <a:rPr lang="en-US">
                <a:solidFill>
                  <a:srgbClr val="3F3F3F"/>
                </a:solidFill>
              </a:rPr>
              <a:t>Time taken: 1838.94 seconds (0.004 milliseconds per auction)</a:t>
            </a:r>
            <a:endParaRPr>
              <a:solidFill>
                <a:srgbClr val="3F3F3F"/>
              </a:solidFill>
            </a:endParaRPr>
          </a:p>
          <a:p>
            <a:pPr indent="0" lvl="0" marL="0" rtl="0">
              <a:spcBef>
                <a:spcPts val="0"/>
              </a:spcBef>
              <a:spcAft>
                <a:spcPts val="0"/>
              </a:spcAft>
              <a:buNone/>
            </a:pPr>
            <a:r>
              <a:rPr lang="en-US" sz="1800">
                <a:solidFill>
                  <a:srgbClr val="AEABAB"/>
                </a:solidFill>
              </a:rPr>
              <a:t>Per-Site Average Including Zero-Bids</a:t>
            </a:r>
            <a:endParaRPr sz="1800">
              <a:solidFill>
                <a:srgbClr val="AEABAB"/>
              </a:solidFill>
            </a:endParaRPr>
          </a:p>
          <a:p>
            <a:pPr indent="0" lvl="0" marL="0" rtl="0">
              <a:spcBef>
                <a:spcPts val="0"/>
              </a:spcBef>
              <a:spcAft>
                <a:spcPts val="0"/>
              </a:spcAft>
              <a:buNone/>
            </a:pPr>
            <a:r>
              <a:rPr b="1" lang="en-US">
                <a:solidFill>
                  <a:srgbClr val="3F3F3F"/>
                </a:solidFill>
              </a:rPr>
              <a:t>Total Revenue: </a:t>
            </a:r>
            <a:r>
              <a:rPr b="1" lang="en-US">
                <a:solidFill>
                  <a:srgbClr val="3F3F3F"/>
                </a:solidFill>
              </a:rPr>
              <a:t>823332.5974897781</a:t>
            </a:r>
            <a:endParaRPr b="1">
              <a:solidFill>
                <a:srgbClr val="3F3F3F"/>
              </a:solidFill>
            </a:endParaRPr>
          </a:p>
          <a:p>
            <a:pPr indent="0" lvl="0" marL="0">
              <a:spcBef>
                <a:spcPts val="0"/>
              </a:spcBef>
              <a:spcAft>
                <a:spcPts val="0"/>
              </a:spcAft>
              <a:buClr>
                <a:schemeClr val="dk1"/>
              </a:buClr>
              <a:buSzPts val="1100"/>
              <a:buFont typeface="Arial"/>
              <a:buNone/>
            </a:pPr>
            <a:r>
              <a:rPr b="1" lang="en-US">
                <a:solidFill>
                  <a:srgbClr val="3F3F3F"/>
                </a:solidFill>
              </a:rPr>
              <a:t>Price Floor Engaged (non-null): 6.11%</a:t>
            </a:r>
            <a:endParaRPr b="1">
              <a:solidFill>
                <a:srgbClr val="3F3F3F"/>
              </a:solidFill>
            </a:endParaRPr>
          </a:p>
          <a:p>
            <a:pPr indent="0" lvl="0" marL="0">
              <a:spcBef>
                <a:spcPts val="0"/>
              </a:spcBef>
              <a:spcAft>
                <a:spcPts val="0"/>
              </a:spcAft>
              <a:buClr>
                <a:schemeClr val="dk1"/>
              </a:buClr>
              <a:buSzPts val="1100"/>
              <a:buFont typeface="Arial"/>
              <a:buNone/>
            </a:pPr>
            <a:r>
              <a:rPr b="1" lang="en-US">
                <a:solidFill>
                  <a:srgbClr val="3F3F3F"/>
                </a:solidFill>
              </a:rPr>
              <a:t>Price Floor Too High (non-null): 93.88%</a:t>
            </a:r>
            <a:endParaRPr b="1">
              <a:solidFill>
                <a:srgbClr val="3F3F3F"/>
              </a:solidFill>
            </a:endParaRPr>
          </a:p>
          <a:p>
            <a:pPr indent="0" lvl="0" marL="0">
              <a:spcBef>
                <a:spcPts val="0"/>
              </a:spcBef>
              <a:spcAft>
                <a:spcPts val="0"/>
              </a:spcAft>
              <a:buClr>
                <a:schemeClr val="dk1"/>
              </a:buClr>
              <a:buSzPts val="1100"/>
              <a:buFont typeface="Arial"/>
              <a:buNone/>
            </a:pPr>
            <a:r>
              <a:rPr lang="en-US">
                <a:solidFill>
                  <a:srgbClr val="3F3F3F"/>
                </a:solidFill>
              </a:rPr>
              <a:t>Average Revenue: 0.0015881558438927302</a:t>
            </a:r>
            <a:endParaRPr>
              <a:solidFill>
                <a:srgbClr val="3F3F3F"/>
              </a:solidFill>
            </a:endParaRPr>
          </a:p>
          <a:p>
            <a:pPr indent="0" lvl="0" marL="0" rtl="0">
              <a:spcBef>
                <a:spcPts val="0"/>
              </a:spcBef>
              <a:spcAft>
                <a:spcPts val="0"/>
              </a:spcAft>
              <a:buNone/>
            </a:pPr>
            <a:r>
              <a:rPr lang="en-US">
                <a:solidFill>
                  <a:srgbClr val="3F3F3F"/>
                </a:solidFill>
              </a:rPr>
              <a:t>Average Revenue (not-null): 0.0027438485246352004</a:t>
            </a:r>
            <a:endParaRPr>
              <a:solidFill>
                <a:srgbClr val="3F3F3F"/>
              </a:solidFill>
            </a:endParaRPr>
          </a:p>
          <a:p>
            <a:pPr indent="0" lvl="0" marL="0">
              <a:spcBef>
                <a:spcPts val="0"/>
              </a:spcBef>
              <a:spcAft>
                <a:spcPts val="0"/>
              </a:spcAft>
              <a:buClr>
                <a:schemeClr val="dk1"/>
              </a:buClr>
              <a:buSzPts val="1100"/>
              <a:buFont typeface="Arial"/>
              <a:buNone/>
            </a:pPr>
            <a:r>
              <a:rPr lang="en-US">
                <a:solidFill>
                  <a:srgbClr val="3F3F3F"/>
                </a:solidFill>
              </a:rPr>
              <a:t>Average Price Floor: 0.17501760124503202</a:t>
            </a:r>
            <a:endParaRPr>
              <a:solidFill>
                <a:srgbClr val="3F3F3F"/>
              </a:solidFill>
            </a:endParaRPr>
          </a:p>
          <a:p>
            <a:pPr indent="0" lvl="0" marL="0" rtl="0">
              <a:spcBef>
                <a:spcPts val="0"/>
              </a:spcBef>
              <a:spcAft>
                <a:spcPts val="0"/>
              </a:spcAft>
              <a:buNone/>
            </a:pPr>
            <a:r>
              <a:rPr lang="en-US">
                <a:solidFill>
                  <a:srgbClr val="3F3F3F"/>
                </a:solidFill>
              </a:rPr>
              <a:t>Time taken: 2194.64 seconds (0.004 milliseconds per auction)</a:t>
            </a:r>
            <a:endParaRPr>
              <a:solidFill>
                <a:srgbClr val="3F3F3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pic>
        <p:nvPicPr>
          <p:cNvPr descr="https://lh6.googleusercontent.com/s-nBQcAWcpYNkLPB86v2kY-r5QDOkNJqQiBTgzUPqAoAzWaySBSn-TLENmdPRB7N00NxlW_jdaAqfog8o4YeVy4qcq2NXAytaRFkSO7HpAmxFE44Q5ZVb3-OmmP3Xlp4Xg5LMPbjQUI" id="795" name="Shape 795"/>
          <p:cNvPicPr preferRelativeResize="0"/>
          <p:nvPr/>
        </p:nvPicPr>
        <p:blipFill rotWithShape="1">
          <a:blip r:embed="rId3">
            <a:alphaModFix/>
          </a:blip>
          <a:srcRect b="0" l="0" r="66953" t="0"/>
          <a:stretch/>
        </p:blipFill>
        <p:spPr>
          <a:xfrm>
            <a:off x="-25" y="0"/>
            <a:ext cx="4029075" cy="6858000"/>
          </a:xfrm>
          <a:prstGeom prst="rect">
            <a:avLst/>
          </a:prstGeom>
          <a:noFill/>
          <a:ln>
            <a:noFill/>
          </a:ln>
        </p:spPr>
      </p:pic>
      <p:sp>
        <p:nvSpPr>
          <p:cNvPr id="796" name="Shape 796"/>
          <p:cNvSpPr/>
          <p:nvPr/>
        </p:nvSpPr>
        <p:spPr>
          <a:xfrm>
            <a:off x="0" y="0"/>
            <a:ext cx="4029000" cy="6858000"/>
          </a:xfrm>
          <a:prstGeom prst="rect">
            <a:avLst/>
          </a:prstGeom>
          <a:solidFill>
            <a:srgbClr val="028ACA">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7" name="Shape 797"/>
          <p:cNvSpPr/>
          <p:nvPr/>
        </p:nvSpPr>
        <p:spPr>
          <a:xfrm>
            <a:off x="418587" y="316072"/>
            <a:ext cx="3191899" cy="31700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0" cap="none">
                <a:solidFill>
                  <a:schemeClr val="lt1"/>
                </a:solidFill>
                <a:latin typeface="Lato"/>
                <a:ea typeface="Lato"/>
                <a:cs typeface="Lato"/>
                <a:sym typeface="Lato"/>
              </a:rPr>
              <a:t>03</a:t>
            </a:r>
            <a:endParaRPr>
              <a:latin typeface="Lato"/>
              <a:ea typeface="Lato"/>
              <a:cs typeface="Lato"/>
              <a:sym typeface="Lato"/>
            </a:endParaRPr>
          </a:p>
        </p:txBody>
      </p:sp>
      <p:sp>
        <p:nvSpPr>
          <p:cNvPr id="798" name="Shape 798"/>
          <p:cNvSpPr/>
          <p:nvPr/>
        </p:nvSpPr>
        <p:spPr>
          <a:xfrm>
            <a:off x="4447662" y="316072"/>
            <a:ext cx="6582892" cy="16312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0">
                <a:solidFill>
                  <a:srgbClr val="AEABAB"/>
                </a:solidFill>
                <a:latin typeface="Lato"/>
                <a:ea typeface="Lato"/>
                <a:cs typeface="Lato"/>
                <a:sym typeface="Lato"/>
              </a:rPr>
              <a:t>Results</a:t>
            </a:r>
            <a:endParaRPr>
              <a:latin typeface="Lato"/>
              <a:ea typeface="Lato"/>
              <a:cs typeface="Lato"/>
              <a:sym typeface="Lato"/>
            </a:endParaRPr>
          </a:p>
        </p:txBody>
      </p:sp>
      <p:sp>
        <p:nvSpPr>
          <p:cNvPr id="799" name="Shape 799"/>
          <p:cNvSpPr/>
          <p:nvPr/>
        </p:nvSpPr>
        <p:spPr>
          <a:xfrm>
            <a:off x="5376348" y="3697446"/>
            <a:ext cx="7396800" cy="1754400"/>
          </a:xfrm>
          <a:prstGeom prst="rect">
            <a:avLst/>
          </a:prstGeom>
          <a:noFill/>
          <a:ln>
            <a:noFill/>
          </a:ln>
        </p:spPr>
        <p:txBody>
          <a:bodyPr anchorCtr="0" anchor="t" bIns="45700" lIns="91425" spcFirstLastPara="1" rIns="91425" wrap="square" tIns="45700">
            <a:noAutofit/>
          </a:bodyPr>
          <a:lstStyle/>
          <a:p>
            <a:pPr indent="-742950" lvl="0" marL="742950" marR="0" rtl="0" algn="l">
              <a:spcBef>
                <a:spcPts val="0"/>
              </a:spcBef>
              <a:spcAft>
                <a:spcPts val="0"/>
              </a:spcAft>
              <a:buClr>
                <a:srgbClr val="AEABAB"/>
              </a:buClr>
              <a:buSzPts val="3600"/>
              <a:buFont typeface="Lato"/>
              <a:buAutoNum type="alphaLcPeriod"/>
            </a:pPr>
            <a:r>
              <a:rPr lang="en-US" sz="3600">
                <a:solidFill>
                  <a:srgbClr val="AEABAB"/>
                </a:solidFill>
                <a:latin typeface="Lato"/>
                <a:ea typeface="Lato"/>
                <a:cs typeface="Lato"/>
                <a:sym typeface="Lato"/>
              </a:rPr>
              <a:t>Comparison</a:t>
            </a:r>
            <a:endParaRPr>
              <a:latin typeface="Lato"/>
              <a:ea typeface="Lato"/>
              <a:cs typeface="Lato"/>
              <a:sym typeface="Lato"/>
            </a:endParaRPr>
          </a:p>
          <a:p>
            <a:pPr indent="-742950" lvl="0" marL="742950" marR="0" rtl="0" algn="l">
              <a:spcBef>
                <a:spcPts val="0"/>
              </a:spcBef>
              <a:spcAft>
                <a:spcPts val="0"/>
              </a:spcAft>
              <a:buClr>
                <a:srgbClr val="AEABAB"/>
              </a:buClr>
              <a:buSzPts val="3600"/>
              <a:buFont typeface="Lato"/>
              <a:buAutoNum type="alphaLcPeriod"/>
            </a:pPr>
            <a:r>
              <a:rPr lang="en-US" sz="3600">
                <a:solidFill>
                  <a:srgbClr val="AEABAB"/>
                </a:solidFill>
                <a:latin typeface="Lato"/>
                <a:ea typeface="Lato"/>
                <a:cs typeface="Lato"/>
                <a:sym typeface="Lato"/>
              </a:rPr>
              <a:t>Recommendations</a:t>
            </a:r>
            <a:endParaRPr sz="3600">
              <a:solidFill>
                <a:srgbClr val="AEABAB"/>
              </a:solidFill>
              <a:latin typeface="Lato"/>
              <a:ea typeface="Lato"/>
              <a:cs typeface="Lato"/>
              <a:sym typeface="Lato"/>
            </a:endParaRPr>
          </a:p>
          <a:p>
            <a:pPr indent="0" lvl="0" marL="0" marR="0" rtl="0" algn="l">
              <a:spcBef>
                <a:spcPts val="0"/>
              </a:spcBef>
              <a:spcAft>
                <a:spcPts val="0"/>
              </a:spcAft>
              <a:buNone/>
            </a:pPr>
            <a:r>
              <a:t/>
            </a:r>
            <a:endParaRPr sz="3600" cap="none">
              <a:solidFill>
                <a:srgbClr val="AEABAB"/>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Shape 804"/>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s://lh5.googleusercontent.com/PT6wvHYnJXB42MSLunuakp76tv-E-RydxTXsdqUrpZDZSnLPfuJ0SUtK1UioMO_2Rz1M9hdg76PoRnOi-kT0KMNwTMYvy2IzghZc5RS8emN3yOQG3WWQslHfXfcqSCjeIZgw2rvMD70" id="805" name="Shape 805"/>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sp>
        <p:nvSpPr>
          <p:cNvPr id="806" name="Shape 806"/>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00">
                <a:solidFill>
                  <a:schemeClr val="lt1"/>
                </a:solidFill>
                <a:latin typeface="Lato"/>
                <a:ea typeface="Lato"/>
                <a:cs typeface="Lato"/>
                <a:sym typeface="Lato"/>
              </a:rPr>
              <a:t>Takeaways</a:t>
            </a:r>
            <a:endParaRPr sz="4000">
              <a:latin typeface="Lato"/>
              <a:ea typeface="Lato"/>
              <a:cs typeface="Lato"/>
              <a:sym typeface="Lato"/>
            </a:endParaRPr>
          </a:p>
        </p:txBody>
      </p:sp>
      <p:sp>
        <p:nvSpPr>
          <p:cNvPr id="807" name="Shape 807"/>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08" name="Shape 808"/>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809" name="Shape 809"/>
          <p:cNvCxnSpPr/>
          <p:nvPr/>
        </p:nvCxnSpPr>
        <p:spPr>
          <a:xfrm>
            <a:off x="1385897" y="6342029"/>
            <a:ext cx="6657900" cy="0"/>
          </a:xfrm>
          <a:prstGeom prst="straightConnector1">
            <a:avLst/>
          </a:prstGeom>
          <a:noFill/>
          <a:ln cap="flat" cmpd="sng" w="63500">
            <a:solidFill>
              <a:srgbClr val="19C4AA"/>
            </a:solidFill>
            <a:prstDash val="solid"/>
            <a:miter lim="800000"/>
            <a:headEnd len="sm" w="sm" type="none"/>
            <a:tailEnd len="sm" w="sm" type="none"/>
          </a:ln>
        </p:spPr>
      </p:cxnSp>
      <p:sp>
        <p:nvSpPr>
          <p:cNvPr id="810" name="Shape 810"/>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811" name="Shape 811"/>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812" name="Shape 812"/>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Strategies</a:t>
            </a:r>
            <a:endParaRPr>
              <a:latin typeface="Lato"/>
              <a:ea typeface="Lato"/>
              <a:cs typeface="Lato"/>
              <a:sym typeface="Lato"/>
            </a:endParaRPr>
          </a:p>
        </p:txBody>
      </p:sp>
      <p:sp>
        <p:nvSpPr>
          <p:cNvPr id="813" name="Shape 813"/>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Results</a:t>
            </a:r>
            <a:endParaRPr>
              <a:latin typeface="Lato"/>
              <a:ea typeface="Lato"/>
              <a:cs typeface="Lato"/>
              <a:sym typeface="Lato"/>
            </a:endParaRPr>
          </a:p>
        </p:txBody>
      </p:sp>
      <p:pic>
        <p:nvPicPr>
          <p:cNvPr id="814" name="Shape 814"/>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815" name="Shape 815"/>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6" name="Shape 816"/>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7" name="Shape 817"/>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818" name="Shape 818"/>
          <p:cNvSpPr txBox="1"/>
          <p:nvPr/>
        </p:nvSpPr>
        <p:spPr>
          <a:xfrm>
            <a:off x="165875" y="141175"/>
            <a:ext cx="116433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Comparison of Best-Performing Strategies</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graphicFrame>
        <p:nvGraphicFramePr>
          <p:cNvPr id="819" name="Shape 819"/>
          <p:cNvGraphicFramePr/>
          <p:nvPr/>
        </p:nvGraphicFramePr>
        <p:xfrm>
          <a:off x="976313" y="2386150"/>
          <a:ext cx="3000000" cy="3000000"/>
        </p:xfrm>
        <a:graphic>
          <a:graphicData uri="http://schemas.openxmlformats.org/drawingml/2006/table">
            <a:tbl>
              <a:tblPr>
                <a:noFill/>
                <a:tableStyleId>{4747772D-A142-42AA-8B7C-2DAD951B6F25}</a:tableStyleId>
              </a:tblPr>
              <a:tblGrid>
                <a:gridCol w="1776175"/>
                <a:gridCol w="1260250"/>
                <a:gridCol w="1288600"/>
                <a:gridCol w="1354275"/>
                <a:gridCol w="1224625"/>
                <a:gridCol w="1302225"/>
                <a:gridCol w="1080725"/>
              </a:tblGrid>
              <a:tr h="381000">
                <a:tc>
                  <a:txBody>
                    <a:bodyPr>
                      <a:noAutofit/>
                    </a:bodyPr>
                    <a:lstStyle/>
                    <a:p>
                      <a:pPr indent="0" lvl="0" marL="0">
                        <a:spcBef>
                          <a:spcPts val="0"/>
                        </a:spcBef>
                        <a:spcAft>
                          <a:spcPts val="0"/>
                        </a:spcAft>
                        <a:buNone/>
                      </a:pPr>
                      <a:r>
                        <a:rPr lang="en-US">
                          <a:solidFill>
                            <a:srgbClr val="3F3F3F"/>
                          </a:solidFill>
                        </a:rPr>
                        <a:t>Running Average</a:t>
                      </a:r>
                      <a:endParaRPr>
                        <a:solidFill>
                          <a:srgbClr val="3F3F3F"/>
                        </a:solidFill>
                      </a:endParaRPr>
                    </a:p>
                    <a:p>
                      <a:pPr indent="0" lvl="0" marL="0" rtl="0">
                        <a:spcBef>
                          <a:spcPts val="0"/>
                        </a:spcBef>
                        <a:spcAft>
                          <a:spcPts val="0"/>
                        </a:spcAft>
                        <a:buNone/>
                      </a:pPr>
                      <a:r>
                        <a:rPr lang="en-US">
                          <a:solidFill>
                            <a:srgbClr val="3F3F3F"/>
                          </a:solidFill>
                        </a:rPr>
                        <a:t>(per site, with nulls)</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$823,332</a:t>
                      </a:r>
                      <a:endParaRPr>
                        <a:solidFill>
                          <a:srgbClr val="3F3F3F"/>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n-US">
                          <a:solidFill>
                            <a:srgbClr val="3F3F3F"/>
                          </a:solidFill>
                        </a:rPr>
                        <a:t>6.11</a:t>
                      </a:r>
                      <a:r>
                        <a:rPr lang="en-US">
                          <a:solidFill>
                            <a:srgbClr val="3F3F3F"/>
                          </a:solidFill>
                        </a:rPr>
                        <a:t>%</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93.88%</a:t>
                      </a:r>
                      <a:endParaRPr>
                        <a:solidFill>
                          <a:srgbClr val="3F3F3F"/>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n-US">
                          <a:solidFill>
                            <a:srgbClr val="3F3F3F"/>
                          </a:solidFill>
                        </a:rPr>
                        <a:t>$2.74 </a:t>
                      </a:r>
                      <a:r>
                        <a:rPr lang="en-US">
                          <a:solidFill>
                            <a:srgbClr val="3F3F3F"/>
                          </a:solidFill>
                        </a:rPr>
                        <a:t>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$175.02 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0.004 ms</a:t>
                      </a:r>
                      <a:endParaRPr>
                        <a:solidFill>
                          <a:srgbClr val="3F3F3F"/>
                        </a:solidFill>
                      </a:endParaRPr>
                    </a:p>
                  </a:txBody>
                  <a:tcPr marT="91425" marB="91425" marR="91425" marL="91425"/>
                </a:tc>
              </a:tr>
              <a:tr h="381000">
                <a:tc>
                  <a:txBody>
                    <a:bodyPr>
                      <a:noAutofit/>
                    </a:bodyPr>
                    <a:lstStyle/>
                    <a:p>
                      <a:pPr indent="0" lvl="0" marL="0">
                        <a:spcBef>
                          <a:spcPts val="0"/>
                        </a:spcBef>
                        <a:spcAft>
                          <a:spcPts val="0"/>
                        </a:spcAft>
                        <a:buNone/>
                      </a:pPr>
                      <a:r>
                        <a:rPr lang="en-US">
                          <a:solidFill>
                            <a:srgbClr val="3F3F3F"/>
                          </a:solidFill>
                        </a:rPr>
                        <a:t>Running Average</a:t>
                      </a:r>
                      <a:endParaRPr>
                        <a:solidFill>
                          <a:srgbClr val="3F3F3F"/>
                        </a:solidFill>
                      </a:endParaRPr>
                    </a:p>
                    <a:p>
                      <a:pPr indent="0" lvl="0" marL="0" rtl="0">
                        <a:spcBef>
                          <a:spcPts val="0"/>
                        </a:spcBef>
                        <a:spcAft>
                          <a:spcPts val="0"/>
                        </a:spcAft>
                        <a:buNone/>
                      </a:pPr>
                      <a:r>
                        <a:rPr lang="en-US">
                          <a:solidFill>
                            <a:srgbClr val="3F3F3F"/>
                          </a:solidFill>
                        </a:rPr>
                        <a:t>(grouped by site)</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a:t>
                      </a:r>
                      <a:r>
                        <a:rPr lang="en-US">
                          <a:solidFill>
                            <a:srgbClr val="3F3F3F"/>
                          </a:solidFill>
                        </a:rPr>
                        <a:t>585,769</a:t>
                      </a:r>
                      <a:endParaRPr>
                        <a:solidFill>
                          <a:srgbClr val="3F3F3F"/>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n-US">
                          <a:solidFill>
                            <a:srgbClr val="3F3F3F"/>
                          </a:solidFill>
                        </a:rPr>
                        <a:t>35.06%</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55.92%</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a:t>
                      </a:r>
                      <a:r>
                        <a:rPr lang="en-US">
                          <a:solidFill>
                            <a:srgbClr val="3F3F3F"/>
                          </a:solidFill>
                        </a:rPr>
                        <a:t>1.95 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a:t>
                      </a:r>
                      <a:r>
                        <a:rPr lang="en-US">
                          <a:solidFill>
                            <a:srgbClr val="3F3F3F"/>
                          </a:solidFill>
                        </a:rPr>
                        <a:t>3.79 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0.004 ms</a:t>
                      </a:r>
                      <a:endParaRPr>
                        <a:solidFill>
                          <a:srgbClr val="3F3F3F"/>
                        </a:solidFill>
                      </a:endParaRPr>
                    </a:p>
                  </a:txBody>
                  <a:tcPr marT="91425" marB="91425" marR="91425" marL="91425"/>
                </a:tc>
              </a:tr>
              <a:tr h="381000">
                <a:tc>
                  <a:txBody>
                    <a:bodyPr>
                      <a:noAutofit/>
                    </a:bodyPr>
                    <a:lstStyle/>
                    <a:p>
                      <a:pPr indent="0" lvl="0" marL="0" rtl="0">
                        <a:spcBef>
                          <a:spcPts val="0"/>
                        </a:spcBef>
                        <a:spcAft>
                          <a:spcPts val="0"/>
                        </a:spcAft>
                        <a:buNone/>
                      </a:pPr>
                      <a:r>
                        <a:rPr lang="en-US">
                          <a:solidFill>
                            <a:srgbClr val="3F3F3F"/>
                          </a:solidFill>
                        </a:rPr>
                        <a:t>OneShot</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$339,306</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5.27%</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94.71%</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$1.13 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$29.85 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0.017 ms</a:t>
                      </a:r>
                      <a:endParaRPr>
                        <a:solidFill>
                          <a:srgbClr val="3F3F3F"/>
                        </a:solidFill>
                      </a:endParaRPr>
                    </a:p>
                  </a:txBody>
                  <a:tcPr marT="91425" marB="91425" marR="91425" marL="91425"/>
                </a:tc>
              </a:tr>
              <a:tr h="381000">
                <a:tc>
                  <a:txBody>
                    <a:bodyPr>
                      <a:noAutofit/>
                    </a:bodyPr>
                    <a:lstStyle/>
                    <a:p>
                      <a:pPr indent="0" lvl="0" marL="0" rtl="0">
                        <a:spcBef>
                          <a:spcPts val="0"/>
                        </a:spcBef>
                        <a:spcAft>
                          <a:spcPts val="0"/>
                        </a:spcAft>
                        <a:buNone/>
                      </a:pPr>
                      <a:r>
                        <a:rPr lang="en-US">
                          <a:solidFill>
                            <a:srgbClr val="3F3F3F"/>
                          </a:solidFill>
                        </a:rPr>
                        <a:t>Weighted Average</a:t>
                      </a:r>
                      <a:endParaRPr>
                        <a:solidFill>
                          <a:srgbClr val="3F3F3F"/>
                        </a:solidFill>
                      </a:endParaRPr>
                    </a:p>
                    <a:p>
                      <a:pPr indent="0" lvl="0" marL="0" rtl="0">
                        <a:spcBef>
                          <a:spcPts val="0"/>
                        </a:spcBef>
                        <a:spcAft>
                          <a:spcPts val="0"/>
                        </a:spcAft>
                        <a:buNone/>
                      </a:pPr>
                      <a:r>
                        <a:rPr lang="en-US">
                          <a:solidFill>
                            <a:srgbClr val="3F3F3F"/>
                          </a:solidFill>
                        </a:rPr>
                        <a:t>(grouped by site)</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$424,276</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30.63%</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64.70%</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$0.82 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$2.43 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0.002 ms</a:t>
                      </a:r>
                      <a:endParaRPr>
                        <a:solidFill>
                          <a:srgbClr val="3F3F3F"/>
                        </a:solidFill>
                      </a:endParaRPr>
                    </a:p>
                  </a:txBody>
                  <a:tcPr marT="91425" marB="91425" marR="91425" marL="91425"/>
                </a:tc>
              </a:tr>
              <a:tr h="381000">
                <a:tc>
                  <a:txBody>
                    <a:bodyPr>
                      <a:noAutofit/>
                    </a:bodyPr>
                    <a:lstStyle/>
                    <a:p>
                      <a:pPr indent="0" lvl="0" marL="0" rtl="0">
                        <a:spcBef>
                          <a:spcPts val="0"/>
                        </a:spcBef>
                        <a:spcAft>
                          <a:spcPts val="0"/>
                        </a:spcAft>
                        <a:buNone/>
                      </a:pPr>
                      <a:r>
                        <a:rPr lang="en-US">
                          <a:solidFill>
                            <a:srgbClr val="3F3F3F"/>
                          </a:solidFill>
                        </a:rPr>
                        <a:t>Vowpal Wabbit</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$223,703</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43.89%</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25.92%</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$0.75 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$8.93 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0.156 ms</a:t>
                      </a:r>
                      <a:endParaRPr>
                        <a:solidFill>
                          <a:srgbClr val="3F3F3F"/>
                        </a:solidFill>
                      </a:endParaRPr>
                    </a:p>
                  </a:txBody>
                  <a:tcPr marT="91425" marB="91425" marR="91425" marL="91425"/>
                </a:tc>
              </a:tr>
              <a:tr h="381000">
                <a:tc>
                  <a:txBody>
                    <a:bodyPr>
                      <a:noAutofit/>
                    </a:bodyPr>
                    <a:lstStyle/>
                    <a:p>
                      <a:pPr indent="0" lvl="0" marL="0" rtl="0">
                        <a:spcBef>
                          <a:spcPts val="0"/>
                        </a:spcBef>
                        <a:spcAft>
                          <a:spcPts val="0"/>
                        </a:spcAft>
                        <a:buNone/>
                      </a:pPr>
                      <a:r>
                        <a:rPr lang="en-US">
                          <a:solidFill>
                            <a:srgbClr val="3F3F3F"/>
                          </a:solidFill>
                        </a:rPr>
                        <a:t>No Price Floor</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a:t>
                      </a:r>
                      <a:r>
                        <a:rPr lang="en-US">
                          <a:solidFill>
                            <a:srgbClr val="3F3F3F"/>
                          </a:solidFill>
                        </a:rPr>
                        <a:t>49,862</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61.56%</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0.00%</a:t>
                      </a:r>
                      <a:endParaRPr>
                        <a:solidFill>
                          <a:srgbClr val="3F3F3F"/>
                        </a:solidFill>
                      </a:endParaRPr>
                    </a:p>
                  </a:txBody>
                  <a:tcPr marT="91425" marB="91425" marR="91425" marL="91425"/>
                </a:tc>
                <a:tc>
                  <a:txBody>
                    <a:bodyPr>
                      <a:noAutofit/>
                    </a:bodyPr>
                    <a:lstStyle/>
                    <a:p>
                      <a:pPr indent="0" lvl="0" marL="0" rtl="0">
                        <a:spcBef>
                          <a:spcPts val="0"/>
                        </a:spcBef>
                        <a:spcAft>
                          <a:spcPts val="0"/>
                        </a:spcAft>
                        <a:buClr>
                          <a:schemeClr val="dk1"/>
                        </a:buClr>
                        <a:buSzPts val="1100"/>
                        <a:buFont typeface="Arial"/>
                        <a:buNone/>
                      </a:pPr>
                      <a:r>
                        <a:rPr lang="en-US">
                          <a:solidFill>
                            <a:srgbClr val="3F3F3F"/>
                          </a:solidFill>
                        </a:rPr>
                        <a:t>$</a:t>
                      </a:r>
                      <a:r>
                        <a:rPr lang="en-US">
                          <a:solidFill>
                            <a:srgbClr val="3F3F3F"/>
                          </a:solidFill>
                        </a:rPr>
                        <a:t>0.17 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$0.00 CPM</a:t>
                      </a:r>
                      <a:endParaRPr>
                        <a:solidFill>
                          <a:srgbClr val="3F3F3F"/>
                        </a:solidFill>
                      </a:endParaRPr>
                    </a:p>
                  </a:txBody>
                  <a:tcPr marT="91425" marB="91425" marR="91425" marL="91425"/>
                </a:tc>
                <a:tc>
                  <a:txBody>
                    <a:bodyPr>
                      <a:noAutofit/>
                    </a:bodyPr>
                    <a:lstStyle/>
                    <a:p>
                      <a:pPr indent="0" lvl="0" marL="0" rtl="0">
                        <a:spcBef>
                          <a:spcPts val="0"/>
                        </a:spcBef>
                        <a:spcAft>
                          <a:spcPts val="0"/>
                        </a:spcAft>
                        <a:buNone/>
                      </a:pPr>
                      <a:r>
                        <a:rPr lang="en-US">
                          <a:solidFill>
                            <a:srgbClr val="3F3F3F"/>
                          </a:solidFill>
                        </a:rPr>
                        <a:t>0.001 ms</a:t>
                      </a:r>
                      <a:endParaRPr>
                        <a:solidFill>
                          <a:srgbClr val="3F3F3F"/>
                        </a:solidFill>
                      </a:endParaRPr>
                    </a:p>
                  </a:txBody>
                  <a:tcPr marT="91425" marB="91425" marR="91425" marL="91425"/>
                </a:tc>
              </a:tr>
            </a:tbl>
          </a:graphicData>
        </a:graphic>
      </p:graphicFrame>
      <p:graphicFrame>
        <p:nvGraphicFramePr>
          <p:cNvPr id="820" name="Shape 820"/>
          <p:cNvGraphicFramePr/>
          <p:nvPr/>
        </p:nvGraphicFramePr>
        <p:xfrm>
          <a:off x="976325" y="1537000"/>
          <a:ext cx="3000000" cy="3000000"/>
        </p:xfrm>
        <a:graphic>
          <a:graphicData uri="http://schemas.openxmlformats.org/drawingml/2006/table">
            <a:tbl>
              <a:tblPr>
                <a:noFill/>
                <a:tableStyleId>{4747772D-A142-42AA-8B7C-2DAD951B6F25}</a:tableStyleId>
              </a:tblPr>
              <a:tblGrid>
                <a:gridCol w="1776175"/>
                <a:gridCol w="1260250"/>
                <a:gridCol w="1288600"/>
                <a:gridCol w="1354275"/>
                <a:gridCol w="1224625"/>
                <a:gridCol w="1302225"/>
                <a:gridCol w="1080800"/>
              </a:tblGrid>
              <a:tr h="381000">
                <a:tc>
                  <a:txBody>
                    <a:bodyPr>
                      <a:noAutofit/>
                    </a:bodyPr>
                    <a:lstStyle/>
                    <a:p>
                      <a:pPr indent="0" lvl="0" marL="0" rtl="0" algn="ctr">
                        <a:spcBef>
                          <a:spcPts val="0"/>
                        </a:spcBef>
                        <a:spcAft>
                          <a:spcPts val="0"/>
                        </a:spcAft>
                        <a:buNone/>
                      </a:pPr>
                      <a:r>
                        <a:rPr lang="en-US" sz="1800">
                          <a:solidFill>
                            <a:srgbClr val="AEABAB"/>
                          </a:solidFill>
                          <a:latin typeface="Lato"/>
                          <a:ea typeface="Lato"/>
                          <a:cs typeface="Lato"/>
                          <a:sym typeface="Lato"/>
                        </a:rPr>
                        <a:t>Strategy</a:t>
                      </a:r>
                      <a:endParaRPr sz="1800">
                        <a:solidFill>
                          <a:srgbClr val="AEABAB"/>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800">
                          <a:solidFill>
                            <a:srgbClr val="AEABAB"/>
                          </a:solidFill>
                          <a:latin typeface="Lato"/>
                          <a:ea typeface="Lato"/>
                          <a:cs typeface="Lato"/>
                          <a:sym typeface="Lato"/>
                        </a:rPr>
                        <a:t>Revenue</a:t>
                      </a:r>
                      <a:endParaRPr sz="1800">
                        <a:solidFill>
                          <a:srgbClr val="AEABAB"/>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US" sz="1800">
                          <a:solidFill>
                            <a:srgbClr val="AEABAB"/>
                          </a:solidFill>
                          <a:latin typeface="Lato"/>
                          <a:ea typeface="Lato"/>
                          <a:cs typeface="Lato"/>
                          <a:sym typeface="Lato"/>
                        </a:rPr>
                        <a:t>Price Floor Engaged</a:t>
                      </a:r>
                      <a:endParaRPr sz="1800">
                        <a:solidFill>
                          <a:srgbClr val="AEABAB"/>
                        </a:solidFill>
                        <a:latin typeface="Lato"/>
                        <a:ea typeface="Lato"/>
                        <a:cs typeface="Lato"/>
                        <a:sym typeface="Lato"/>
                      </a:endParaRPr>
                    </a:p>
                    <a:p>
                      <a:pPr indent="0" lvl="0" marL="0" rtl="0">
                        <a:spcBef>
                          <a:spcPts val="0"/>
                        </a:spcBef>
                        <a:spcAft>
                          <a:spcPts val="0"/>
                        </a:spcAft>
                        <a:buNone/>
                      </a:pPr>
                      <a:r>
                        <a:rPr lang="en-US" sz="1000">
                          <a:solidFill>
                            <a:srgbClr val="AEABAB"/>
                          </a:solidFill>
                          <a:latin typeface="Lato"/>
                          <a:ea typeface="Lato"/>
                          <a:cs typeface="Lato"/>
                          <a:sym typeface="Lato"/>
                        </a:rPr>
                        <a:t>(non-null auctions)</a:t>
                      </a:r>
                      <a:endParaRPr sz="1000">
                        <a:solidFill>
                          <a:srgbClr val="AEABAB"/>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Clr>
                          <a:schemeClr val="dk1"/>
                        </a:buClr>
                        <a:buSzPts val="1100"/>
                        <a:buFont typeface="Arial"/>
                        <a:buNone/>
                      </a:pPr>
                      <a:r>
                        <a:rPr lang="en-US" sz="1800">
                          <a:solidFill>
                            <a:srgbClr val="AEABAB"/>
                          </a:solidFill>
                          <a:latin typeface="Lato"/>
                          <a:ea typeface="Lato"/>
                          <a:cs typeface="Lato"/>
                          <a:sym typeface="Lato"/>
                        </a:rPr>
                        <a:t>Price Floor Too High</a:t>
                      </a:r>
                      <a:endParaRPr sz="1800">
                        <a:solidFill>
                          <a:srgbClr val="AEABAB"/>
                        </a:solidFill>
                        <a:latin typeface="Lato"/>
                        <a:ea typeface="Lato"/>
                        <a:cs typeface="Lato"/>
                        <a:sym typeface="Lato"/>
                      </a:endParaRPr>
                    </a:p>
                    <a:p>
                      <a:pPr indent="0" lvl="0" marL="0" rtl="0">
                        <a:spcBef>
                          <a:spcPts val="0"/>
                        </a:spcBef>
                        <a:spcAft>
                          <a:spcPts val="0"/>
                        </a:spcAft>
                        <a:buClr>
                          <a:schemeClr val="dk1"/>
                        </a:buClr>
                        <a:buSzPts val="1100"/>
                        <a:buFont typeface="Arial"/>
                        <a:buNone/>
                      </a:pPr>
                      <a:r>
                        <a:rPr lang="en-US" sz="1000">
                          <a:solidFill>
                            <a:srgbClr val="AEABAB"/>
                          </a:solidFill>
                          <a:latin typeface="Lato"/>
                          <a:ea typeface="Lato"/>
                          <a:cs typeface="Lato"/>
                          <a:sym typeface="Lato"/>
                        </a:rPr>
                        <a:t>(non-null auctions)</a:t>
                      </a:r>
                      <a:endParaRPr sz="1000">
                        <a:solidFill>
                          <a:srgbClr val="AEABAB"/>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US" sz="1800">
                          <a:solidFill>
                            <a:srgbClr val="AEABAB"/>
                          </a:solidFill>
                          <a:latin typeface="Lato"/>
                          <a:ea typeface="Lato"/>
                          <a:cs typeface="Lato"/>
                          <a:sym typeface="Lato"/>
                        </a:rPr>
                        <a:t>Average Revenue</a:t>
                      </a:r>
                      <a:endParaRPr sz="1800">
                        <a:solidFill>
                          <a:srgbClr val="AEABAB"/>
                        </a:solidFill>
                        <a:latin typeface="Lato"/>
                        <a:ea typeface="Lato"/>
                        <a:cs typeface="Lato"/>
                        <a:sym typeface="Lato"/>
                      </a:endParaRPr>
                    </a:p>
                    <a:p>
                      <a:pPr indent="0" lvl="0" marL="0" rtl="0">
                        <a:spcBef>
                          <a:spcPts val="0"/>
                        </a:spcBef>
                        <a:spcAft>
                          <a:spcPts val="0"/>
                        </a:spcAft>
                        <a:buNone/>
                      </a:pPr>
                      <a:r>
                        <a:rPr lang="en-US" sz="1000">
                          <a:solidFill>
                            <a:srgbClr val="AEABAB"/>
                          </a:solidFill>
                          <a:latin typeface="Lato"/>
                          <a:ea typeface="Lato"/>
                          <a:cs typeface="Lato"/>
                          <a:sym typeface="Lato"/>
                        </a:rPr>
                        <a:t>(non-null auctions)</a:t>
                      </a:r>
                      <a:endParaRPr sz="1800">
                        <a:solidFill>
                          <a:srgbClr val="AEABAB"/>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800">
                          <a:solidFill>
                            <a:srgbClr val="AEABAB"/>
                          </a:solidFill>
                          <a:latin typeface="Lato"/>
                          <a:ea typeface="Lato"/>
                          <a:cs typeface="Lato"/>
                          <a:sym typeface="Lato"/>
                        </a:rPr>
                        <a:t>Average Price Floor</a:t>
                      </a:r>
                      <a:endParaRPr sz="1800">
                        <a:solidFill>
                          <a:srgbClr val="AEABAB"/>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US" sz="1800">
                          <a:solidFill>
                            <a:srgbClr val="AEABAB"/>
                          </a:solidFill>
                          <a:latin typeface="Lato"/>
                          <a:ea typeface="Lato"/>
                          <a:cs typeface="Lato"/>
                          <a:sym typeface="Lato"/>
                        </a:rPr>
                        <a:t>Latency</a:t>
                      </a:r>
                      <a:endParaRPr sz="1800">
                        <a:solidFill>
                          <a:srgbClr val="AEABAB"/>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21" name="Shape 821"/>
          <p:cNvSpPr txBox="1"/>
          <p:nvPr/>
        </p:nvSpPr>
        <p:spPr>
          <a:xfrm>
            <a:off x="976325" y="5388225"/>
            <a:ext cx="9344700" cy="756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solidFill>
                  <a:srgbClr val="3F3F3F"/>
                </a:solidFill>
              </a:rPr>
              <a:t>Results are from 518 million auctions from 02/13/18 12:00 AM - 2/15/18 12:00AM. 300 million auctions received at least one visible bid. 120 million auctions received at least two visible bids. Latency varies by machine, but results show that these methods have good computational performance.</a:t>
            </a:r>
            <a:endParaRPr>
              <a:solidFill>
                <a:srgbClr val="3F3F3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Shape 826"/>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7" name="Shape 827"/>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Recommendations</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828" name="Shape 828"/>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9" name="Shape 829"/>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830" name="Shape 830"/>
          <p:cNvSpPr/>
          <p:nvPr/>
        </p:nvSpPr>
        <p:spPr>
          <a:xfrm>
            <a:off x="482224" y="1554550"/>
            <a:ext cx="7263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EABAB"/>
                </a:solidFill>
                <a:latin typeface="Lato"/>
                <a:ea typeface="Lato"/>
                <a:cs typeface="Lato"/>
                <a:sym typeface="Lato"/>
              </a:rPr>
              <a:t>Implementation Suggestions</a:t>
            </a:r>
            <a:endParaRPr>
              <a:latin typeface="Lato"/>
              <a:ea typeface="Lato"/>
              <a:cs typeface="Lato"/>
              <a:sym typeface="Lato"/>
            </a:endParaRPr>
          </a:p>
        </p:txBody>
      </p:sp>
      <p:sp>
        <p:nvSpPr>
          <p:cNvPr id="831" name="Shape 831"/>
          <p:cNvSpPr/>
          <p:nvPr/>
        </p:nvSpPr>
        <p:spPr>
          <a:xfrm>
            <a:off x="1385900" y="2389450"/>
            <a:ext cx="8288700" cy="3036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Collect a testing dataset that disables price floors and can produce accurate revenue estimates</a:t>
            </a:r>
            <a:endParaRPr sz="2400">
              <a:solidFill>
                <a:srgbClr val="AEABAB"/>
              </a:solidFill>
              <a:latin typeface="Lato"/>
              <a:ea typeface="Lato"/>
              <a:cs typeface="Lato"/>
              <a:sym typeface="Lato"/>
            </a:endParaRPr>
          </a:p>
          <a:p>
            <a:pPr indent="0" lvl="0" marL="0" marR="0" rtl="0" algn="l">
              <a:spcBef>
                <a:spcPts val="0"/>
              </a:spcBef>
              <a:spcAft>
                <a:spcPts val="0"/>
              </a:spcAft>
              <a:buSzPts val="1100"/>
              <a:buNone/>
            </a:pPr>
            <a:r>
              <a:t/>
            </a:r>
            <a:endParaRPr sz="2400">
              <a:solidFill>
                <a:srgbClr val="AEABAB"/>
              </a:solidFill>
              <a:latin typeface="Lato"/>
              <a:ea typeface="Lato"/>
              <a:cs typeface="Lato"/>
              <a:sym typeface="Lato"/>
            </a:endParaRPr>
          </a:p>
          <a:p>
            <a:pPr indent="0" lvl="0" marL="0" rtl="0">
              <a:spcBef>
                <a:spcPts val="0"/>
              </a:spcBef>
              <a:spcAft>
                <a:spcPts val="0"/>
              </a:spcAft>
              <a:buClr>
                <a:schemeClr val="dk1"/>
              </a:buClr>
              <a:buSzPts val="1100"/>
              <a:buFont typeface="Arial"/>
              <a:buNone/>
            </a:pPr>
            <a:r>
              <a:rPr lang="en-US" sz="2400">
                <a:solidFill>
                  <a:srgbClr val="AEABAB"/>
                </a:solidFill>
                <a:latin typeface="Lato"/>
                <a:ea typeface="Lato"/>
                <a:cs typeface="Lato"/>
                <a:sym typeface="Lato"/>
              </a:rPr>
              <a:t>Implement A/B testing or similar to compare approaches</a:t>
            </a:r>
            <a:endParaRPr sz="2400">
              <a:solidFill>
                <a:srgbClr val="AEABAB"/>
              </a:solidFill>
              <a:latin typeface="Lato"/>
              <a:ea typeface="Lato"/>
              <a:cs typeface="Lato"/>
              <a:sym typeface="Lato"/>
            </a:endParaRPr>
          </a:p>
          <a:p>
            <a:pPr indent="0" lvl="0" marL="0" marR="0" rtl="0" algn="l">
              <a:spcBef>
                <a:spcPts val="0"/>
              </a:spcBef>
              <a:spcAft>
                <a:spcPts val="0"/>
              </a:spcAft>
              <a:buSzPts val="1100"/>
              <a:buNone/>
            </a:pPr>
            <a:r>
              <a:t/>
            </a:r>
            <a:endParaRPr sz="2400">
              <a:solidFill>
                <a:srgbClr val="AEABAB"/>
              </a:solidFill>
              <a:latin typeface="Lato"/>
              <a:ea typeface="Lato"/>
              <a:cs typeface="Lato"/>
              <a:sym typeface="Lato"/>
            </a:endParaRPr>
          </a:p>
          <a:p>
            <a:pPr indent="0" lvl="0" marL="0" rtl="0">
              <a:spcBef>
                <a:spcPts val="0"/>
              </a:spcBef>
              <a:spcAft>
                <a:spcPts val="0"/>
              </a:spcAft>
              <a:buClr>
                <a:schemeClr val="dk1"/>
              </a:buClr>
              <a:buSzPts val="1100"/>
              <a:buFont typeface="Arial"/>
              <a:buNone/>
            </a:pPr>
            <a:r>
              <a:rPr lang="en-US" sz="2400">
                <a:solidFill>
                  <a:srgbClr val="AEABAB"/>
                </a:solidFill>
                <a:latin typeface="Lato"/>
                <a:ea typeface="Lato"/>
                <a:cs typeface="Lato"/>
                <a:sym typeface="Lato"/>
              </a:rPr>
              <a:t>All strategies are promising, and will behave differently towards a real bid distribution</a:t>
            </a:r>
            <a:endParaRPr sz="2400">
              <a:solidFill>
                <a:srgbClr val="AEABAB"/>
              </a:solidFill>
              <a:latin typeface="Lato"/>
              <a:ea typeface="Lato"/>
              <a:cs typeface="Lato"/>
              <a:sym typeface="Lato"/>
            </a:endParaRPr>
          </a:p>
          <a:p>
            <a:pPr indent="0" lvl="0" marL="0" marR="0" rtl="0" algn="l">
              <a:spcBef>
                <a:spcPts val="0"/>
              </a:spcBef>
              <a:spcAft>
                <a:spcPts val="0"/>
              </a:spcAft>
              <a:buSzPts val="1100"/>
              <a:buNone/>
            </a:pPr>
            <a:r>
              <a:t/>
            </a:r>
            <a:endParaRPr sz="2400">
              <a:solidFill>
                <a:srgbClr val="AE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832" name="Shape 832"/>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833" name="Shape 833"/>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834" name="Shape 834"/>
          <p:cNvSpPr/>
          <p:nvPr/>
        </p:nvSpPr>
        <p:spPr>
          <a:xfrm>
            <a:off x="377398" y="3355150"/>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5" name="Shape 835"/>
          <p:cNvSpPr/>
          <p:nvPr/>
        </p:nvSpPr>
        <p:spPr>
          <a:xfrm>
            <a:off x="377298" y="4281852"/>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36" name="Shape 836"/>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837" name="Shape 837"/>
          <p:cNvCxnSpPr/>
          <p:nvPr/>
        </p:nvCxnSpPr>
        <p:spPr>
          <a:xfrm>
            <a:off x="1385897" y="6342029"/>
            <a:ext cx="6657900" cy="0"/>
          </a:xfrm>
          <a:prstGeom prst="straightConnector1">
            <a:avLst/>
          </a:prstGeom>
          <a:noFill/>
          <a:ln cap="flat" cmpd="sng" w="63500">
            <a:solidFill>
              <a:srgbClr val="19C4AA"/>
            </a:solidFill>
            <a:prstDash val="solid"/>
            <a:miter lim="800000"/>
            <a:headEnd len="sm" w="sm" type="none"/>
            <a:tailEnd len="sm" w="sm" type="none"/>
          </a:ln>
        </p:spPr>
      </p:cxnSp>
      <p:sp>
        <p:nvSpPr>
          <p:cNvPr id="838" name="Shape 838"/>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839" name="Shape 839"/>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Strategies</a:t>
            </a:r>
            <a:endParaRPr>
              <a:latin typeface="Lato"/>
              <a:ea typeface="Lato"/>
              <a:cs typeface="Lato"/>
              <a:sym typeface="Lato"/>
            </a:endParaRPr>
          </a:p>
        </p:txBody>
      </p:sp>
      <p:sp>
        <p:nvSpPr>
          <p:cNvPr id="840" name="Shape 840"/>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Results</a:t>
            </a:r>
            <a:endParaRPr>
              <a:latin typeface="Lato"/>
              <a:ea typeface="Lato"/>
              <a:cs typeface="Lato"/>
              <a:sym typeface="Lato"/>
            </a:endParaRPr>
          </a:p>
        </p:txBody>
      </p:sp>
      <p:sp>
        <p:nvSpPr>
          <p:cNvPr id="841" name="Shape 841"/>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grpSp>
        <p:nvGrpSpPr>
          <p:cNvPr id="842" name="Shape 842"/>
          <p:cNvGrpSpPr/>
          <p:nvPr/>
        </p:nvGrpSpPr>
        <p:grpSpPr>
          <a:xfrm>
            <a:off x="377311" y="2389454"/>
            <a:ext cx="777000" cy="777000"/>
            <a:chOff x="500861" y="2050404"/>
            <a:chExt cx="777000" cy="777000"/>
          </a:xfrm>
        </p:grpSpPr>
        <p:sp>
          <p:nvSpPr>
            <p:cNvPr id="843" name="Shape 843"/>
            <p:cNvSpPr/>
            <p:nvPr/>
          </p:nvSpPr>
          <p:spPr>
            <a:xfrm>
              <a:off x="500861" y="2050404"/>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pic>
          <p:nvPicPr>
            <p:cNvPr id="844" name="Shape 844"/>
            <p:cNvPicPr preferRelativeResize="0"/>
            <p:nvPr/>
          </p:nvPicPr>
          <p:blipFill rotWithShape="1">
            <a:blip r:embed="rId5">
              <a:alphaModFix/>
            </a:blip>
            <a:srcRect b="0" l="0" r="0" t="0"/>
            <a:stretch/>
          </p:blipFill>
          <p:spPr>
            <a:xfrm>
              <a:off x="649425" y="2198963"/>
              <a:ext cx="479827" cy="479850"/>
            </a:xfrm>
            <a:prstGeom prst="rect">
              <a:avLst/>
            </a:prstGeom>
            <a:noFill/>
            <a:ln>
              <a:noFill/>
            </a:ln>
          </p:spPr>
        </p:pic>
      </p:grpSp>
      <p:pic>
        <p:nvPicPr>
          <p:cNvPr id="845" name="Shape 845"/>
          <p:cNvPicPr preferRelativeResize="0"/>
          <p:nvPr/>
        </p:nvPicPr>
        <p:blipFill>
          <a:blip r:embed="rId6">
            <a:alphaModFix/>
          </a:blip>
          <a:stretch>
            <a:fillRect/>
          </a:stretch>
        </p:blipFill>
        <p:spPr>
          <a:xfrm>
            <a:off x="504188" y="3482061"/>
            <a:ext cx="523200" cy="523200"/>
          </a:xfrm>
          <a:prstGeom prst="rect">
            <a:avLst/>
          </a:prstGeom>
          <a:noFill/>
          <a:ln>
            <a:noFill/>
          </a:ln>
        </p:spPr>
      </p:pic>
      <p:pic>
        <p:nvPicPr>
          <p:cNvPr id="846" name="Shape 846"/>
          <p:cNvPicPr preferRelativeResize="0"/>
          <p:nvPr/>
        </p:nvPicPr>
        <p:blipFill>
          <a:blip r:embed="rId7">
            <a:alphaModFix/>
          </a:blip>
          <a:stretch>
            <a:fillRect/>
          </a:stretch>
        </p:blipFill>
        <p:spPr>
          <a:xfrm>
            <a:off x="504200" y="4408750"/>
            <a:ext cx="523200" cy="523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pic>
        <p:nvPicPr>
          <p:cNvPr descr="https://lh6.googleusercontent.com/s-nBQcAWcpYNkLPB86v2kY-r5QDOkNJqQiBTgzUPqAoAzWaySBSn-TLENmdPRB7N00NxlW_jdaAqfog8o4YeVy4qcq2NXAytaRFkSO7HpAmxFE44Q5ZVb3-OmmP3Xlp4Xg5LMPbjQUI" id="851" name="Shape 851"/>
          <p:cNvPicPr preferRelativeResize="0"/>
          <p:nvPr/>
        </p:nvPicPr>
        <p:blipFill rotWithShape="1">
          <a:blip r:embed="rId3">
            <a:alphaModFix/>
          </a:blip>
          <a:srcRect b="0" l="0" r="66953" t="0"/>
          <a:stretch/>
        </p:blipFill>
        <p:spPr>
          <a:xfrm>
            <a:off x="0" y="0"/>
            <a:ext cx="4029075" cy="6858000"/>
          </a:xfrm>
          <a:prstGeom prst="rect">
            <a:avLst/>
          </a:prstGeom>
          <a:noFill/>
          <a:ln>
            <a:noFill/>
          </a:ln>
        </p:spPr>
      </p:pic>
      <p:sp>
        <p:nvSpPr>
          <p:cNvPr id="852" name="Shape 852"/>
          <p:cNvSpPr/>
          <p:nvPr/>
        </p:nvSpPr>
        <p:spPr>
          <a:xfrm>
            <a:off x="0" y="50"/>
            <a:ext cx="4029000" cy="6858000"/>
          </a:xfrm>
          <a:prstGeom prst="rect">
            <a:avLst/>
          </a:prstGeom>
          <a:solidFill>
            <a:srgbClr val="028ACA">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3" name="Shape 853"/>
          <p:cNvSpPr/>
          <p:nvPr/>
        </p:nvSpPr>
        <p:spPr>
          <a:xfrm>
            <a:off x="418587" y="316072"/>
            <a:ext cx="3191899" cy="31700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0" cap="none">
                <a:solidFill>
                  <a:schemeClr val="lt1"/>
                </a:solidFill>
                <a:latin typeface="Lato"/>
                <a:ea typeface="Lato"/>
                <a:cs typeface="Lato"/>
                <a:sym typeface="Lato"/>
              </a:rPr>
              <a:t>04</a:t>
            </a:r>
            <a:endParaRPr>
              <a:latin typeface="Lato"/>
              <a:ea typeface="Lato"/>
              <a:cs typeface="Lato"/>
              <a:sym typeface="Lato"/>
            </a:endParaRPr>
          </a:p>
        </p:txBody>
      </p:sp>
      <p:sp>
        <p:nvSpPr>
          <p:cNvPr id="854" name="Shape 854"/>
          <p:cNvSpPr/>
          <p:nvPr/>
        </p:nvSpPr>
        <p:spPr>
          <a:xfrm>
            <a:off x="4447662" y="316072"/>
            <a:ext cx="6764416" cy="16312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0">
                <a:solidFill>
                  <a:srgbClr val="AEABAB"/>
                </a:solidFill>
                <a:latin typeface="Lato"/>
                <a:ea typeface="Lato"/>
                <a:cs typeface="Lato"/>
                <a:sym typeface="Lato"/>
              </a:rPr>
              <a:t>Hand-off</a:t>
            </a:r>
            <a:endParaRPr sz="10000" cap="none">
              <a:solidFill>
                <a:srgbClr val="AEABAB"/>
              </a:solidFill>
              <a:latin typeface="Lato"/>
              <a:ea typeface="Lato"/>
              <a:cs typeface="Lato"/>
              <a:sym typeface="Lato"/>
            </a:endParaRPr>
          </a:p>
        </p:txBody>
      </p:sp>
      <p:sp>
        <p:nvSpPr>
          <p:cNvPr id="855" name="Shape 855"/>
          <p:cNvSpPr/>
          <p:nvPr/>
        </p:nvSpPr>
        <p:spPr>
          <a:xfrm>
            <a:off x="5376348" y="3697446"/>
            <a:ext cx="7396676" cy="2308324"/>
          </a:xfrm>
          <a:prstGeom prst="rect">
            <a:avLst/>
          </a:prstGeom>
          <a:noFill/>
          <a:ln>
            <a:noFill/>
          </a:ln>
        </p:spPr>
        <p:txBody>
          <a:bodyPr anchorCtr="0" anchor="t" bIns="45700" lIns="91425" spcFirstLastPara="1" rIns="91425" wrap="square" tIns="45700">
            <a:noAutofit/>
          </a:bodyPr>
          <a:lstStyle/>
          <a:p>
            <a:pPr indent="-742950" lvl="0" marL="742950" marR="0" rtl="0" algn="l">
              <a:spcBef>
                <a:spcPts val="0"/>
              </a:spcBef>
              <a:spcAft>
                <a:spcPts val="0"/>
              </a:spcAft>
              <a:buClr>
                <a:srgbClr val="AEABAB"/>
              </a:buClr>
              <a:buSzPts val="3600"/>
              <a:buFont typeface="Lato"/>
              <a:buAutoNum type="alphaLcPeriod"/>
            </a:pPr>
            <a:r>
              <a:rPr lang="en-US" sz="3600">
                <a:solidFill>
                  <a:srgbClr val="AEABAB"/>
                </a:solidFill>
                <a:latin typeface="Lato"/>
                <a:ea typeface="Lato"/>
                <a:cs typeface="Lato"/>
                <a:sym typeface="Lato"/>
              </a:rPr>
              <a:t>Materials</a:t>
            </a:r>
            <a:endParaRPr sz="3600">
              <a:solidFill>
                <a:srgbClr val="AEABAB"/>
              </a:solidFill>
              <a:latin typeface="Lato"/>
              <a:ea typeface="Lato"/>
              <a:cs typeface="Lato"/>
              <a:sym typeface="Lato"/>
            </a:endParaRPr>
          </a:p>
          <a:p>
            <a:pPr indent="-742950" lvl="0" marL="742950" marR="0" rtl="0" algn="l">
              <a:spcBef>
                <a:spcPts val="0"/>
              </a:spcBef>
              <a:spcAft>
                <a:spcPts val="0"/>
              </a:spcAft>
              <a:buClr>
                <a:srgbClr val="AEABAB"/>
              </a:buClr>
              <a:buSzPts val="3600"/>
              <a:buFont typeface="Lato"/>
              <a:buAutoNum type="alphaLcPeriod"/>
            </a:pPr>
            <a:r>
              <a:rPr lang="en-US" sz="3600">
                <a:solidFill>
                  <a:srgbClr val="AEABAB"/>
                </a:solidFill>
                <a:latin typeface="Lato"/>
                <a:ea typeface="Lato"/>
                <a:cs typeface="Lato"/>
                <a:sym typeface="Lato"/>
              </a:rPr>
              <a:t>Next Steps</a:t>
            </a:r>
            <a:endParaRPr sz="3600">
              <a:solidFill>
                <a:srgbClr val="AEABAB"/>
              </a:solidFill>
              <a:latin typeface="Lato"/>
              <a:ea typeface="Lato"/>
              <a:cs typeface="Lato"/>
              <a:sym typeface="Lato"/>
            </a:endParaRPr>
          </a:p>
          <a:p>
            <a:pPr indent="0" lvl="0" marL="0" marR="0" rtl="0" algn="l">
              <a:spcBef>
                <a:spcPts val="0"/>
              </a:spcBef>
              <a:spcAft>
                <a:spcPts val="0"/>
              </a:spcAft>
              <a:buNone/>
            </a:pPr>
            <a:r>
              <a:t/>
            </a:r>
            <a:endParaRPr sz="3600" cap="none">
              <a:solidFill>
                <a:srgbClr val="AEABAB"/>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Shape 860"/>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1" name="Shape 861"/>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Materials</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862" name="Shape 862"/>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3" name="Shape 863"/>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864" name="Shape 864"/>
          <p:cNvSpPr/>
          <p:nvPr/>
        </p:nvSpPr>
        <p:spPr>
          <a:xfrm>
            <a:off x="482224" y="1554550"/>
            <a:ext cx="7263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EABAB"/>
                </a:solidFill>
                <a:latin typeface="Lato"/>
                <a:ea typeface="Lato"/>
                <a:cs typeface="Lato"/>
                <a:sym typeface="Lato"/>
              </a:rPr>
              <a:t>Report</a:t>
            </a:r>
            <a:endParaRPr>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865" name="Shape 865"/>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866" name="Shape 866"/>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867" name="Shape 867"/>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868" name="Shape 868"/>
          <p:cNvCxnSpPr/>
          <p:nvPr/>
        </p:nvCxnSpPr>
        <p:spPr>
          <a:xfrm>
            <a:off x="1385897" y="6342029"/>
            <a:ext cx="8877300" cy="0"/>
          </a:xfrm>
          <a:prstGeom prst="straightConnector1">
            <a:avLst/>
          </a:prstGeom>
          <a:noFill/>
          <a:ln cap="flat" cmpd="sng" w="63500">
            <a:solidFill>
              <a:srgbClr val="19C4AA"/>
            </a:solidFill>
            <a:prstDash val="solid"/>
            <a:miter lim="800000"/>
            <a:headEnd len="sm" w="sm" type="none"/>
            <a:tailEnd len="sm" w="sm" type="none"/>
          </a:ln>
        </p:spPr>
      </p:cxnSp>
      <p:sp>
        <p:nvSpPr>
          <p:cNvPr id="869" name="Shape 869"/>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Data Processing</a:t>
            </a:r>
            <a:endParaRPr>
              <a:latin typeface="Lato"/>
              <a:ea typeface="Lato"/>
              <a:cs typeface="Lato"/>
              <a:sym typeface="Lato"/>
            </a:endParaRPr>
          </a:p>
        </p:txBody>
      </p:sp>
      <p:sp>
        <p:nvSpPr>
          <p:cNvPr id="870" name="Shape 870"/>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Machine Learning</a:t>
            </a:r>
            <a:endParaRPr>
              <a:latin typeface="Lato"/>
              <a:ea typeface="Lato"/>
              <a:cs typeface="Lato"/>
              <a:sym typeface="Lato"/>
            </a:endParaRPr>
          </a:p>
        </p:txBody>
      </p:sp>
      <p:sp>
        <p:nvSpPr>
          <p:cNvPr id="871" name="Shape 871"/>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Takeaways</a:t>
            </a:r>
            <a:endParaRPr>
              <a:latin typeface="Lato"/>
              <a:ea typeface="Lato"/>
              <a:cs typeface="Lato"/>
              <a:sym typeface="Lato"/>
            </a:endParaRPr>
          </a:p>
        </p:txBody>
      </p:sp>
      <p:sp>
        <p:nvSpPr>
          <p:cNvPr id="872" name="Shape 872"/>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Hand-off</a:t>
            </a:r>
            <a:endParaRPr>
              <a:latin typeface="Lato"/>
              <a:ea typeface="Lato"/>
              <a:cs typeface="Lato"/>
              <a:sym typeface="Lato"/>
            </a:endParaRPr>
          </a:p>
        </p:txBody>
      </p:sp>
      <p:pic>
        <p:nvPicPr>
          <p:cNvPr id="873" name="Shape 873"/>
          <p:cNvPicPr preferRelativeResize="0"/>
          <p:nvPr/>
        </p:nvPicPr>
        <p:blipFill>
          <a:blip r:embed="rId5">
            <a:alphaModFix/>
          </a:blip>
          <a:stretch>
            <a:fillRect/>
          </a:stretch>
        </p:blipFill>
        <p:spPr>
          <a:xfrm>
            <a:off x="1232579" y="2124550"/>
            <a:ext cx="8725817" cy="38642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9" name="Shape 879"/>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Materials</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880" name="Shape 880"/>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1" name="Shape 881"/>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882" name="Shape 882"/>
          <p:cNvSpPr/>
          <p:nvPr/>
        </p:nvSpPr>
        <p:spPr>
          <a:xfrm>
            <a:off x="482224" y="1554550"/>
            <a:ext cx="7263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EABAB"/>
                </a:solidFill>
                <a:latin typeface="Lato"/>
                <a:ea typeface="Lato"/>
                <a:cs typeface="Lato"/>
                <a:sym typeface="Lato"/>
              </a:rPr>
              <a:t>Code</a:t>
            </a:r>
            <a:endParaRPr>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883" name="Shape 883"/>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884" name="Shape 884"/>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885" name="Shape 885"/>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886" name="Shape 886"/>
          <p:cNvCxnSpPr/>
          <p:nvPr/>
        </p:nvCxnSpPr>
        <p:spPr>
          <a:xfrm>
            <a:off x="1385897" y="6342029"/>
            <a:ext cx="8877300" cy="0"/>
          </a:xfrm>
          <a:prstGeom prst="straightConnector1">
            <a:avLst/>
          </a:prstGeom>
          <a:noFill/>
          <a:ln cap="flat" cmpd="sng" w="63500">
            <a:solidFill>
              <a:srgbClr val="19C4AA"/>
            </a:solidFill>
            <a:prstDash val="solid"/>
            <a:miter lim="800000"/>
            <a:headEnd len="sm" w="sm" type="none"/>
            <a:tailEnd len="sm" w="sm" type="none"/>
          </a:ln>
        </p:spPr>
      </p:cxnSp>
      <p:sp>
        <p:nvSpPr>
          <p:cNvPr id="887" name="Shape 887"/>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Data Processing</a:t>
            </a:r>
            <a:endParaRPr>
              <a:latin typeface="Lato"/>
              <a:ea typeface="Lato"/>
              <a:cs typeface="Lato"/>
              <a:sym typeface="Lato"/>
            </a:endParaRPr>
          </a:p>
        </p:txBody>
      </p:sp>
      <p:sp>
        <p:nvSpPr>
          <p:cNvPr id="888" name="Shape 888"/>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Machine Learning</a:t>
            </a:r>
            <a:endParaRPr>
              <a:latin typeface="Lato"/>
              <a:ea typeface="Lato"/>
              <a:cs typeface="Lato"/>
              <a:sym typeface="Lato"/>
            </a:endParaRPr>
          </a:p>
        </p:txBody>
      </p:sp>
      <p:sp>
        <p:nvSpPr>
          <p:cNvPr id="889" name="Shape 889"/>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Takeaways</a:t>
            </a:r>
            <a:endParaRPr>
              <a:latin typeface="Lato"/>
              <a:ea typeface="Lato"/>
              <a:cs typeface="Lato"/>
              <a:sym typeface="Lato"/>
            </a:endParaRPr>
          </a:p>
        </p:txBody>
      </p:sp>
      <p:sp>
        <p:nvSpPr>
          <p:cNvPr id="890" name="Shape 890"/>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Hand-off</a:t>
            </a:r>
            <a:endParaRPr>
              <a:latin typeface="Lato"/>
              <a:ea typeface="Lato"/>
              <a:cs typeface="Lato"/>
              <a:sym typeface="Lato"/>
            </a:endParaRPr>
          </a:p>
        </p:txBody>
      </p:sp>
      <p:pic>
        <p:nvPicPr>
          <p:cNvPr id="891" name="Shape 891"/>
          <p:cNvPicPr preferRelativeResize="0"/>
          <p:nvPr/>
        </p:nvPicPr>
        <p:blipFill>
          <a:blip r:embed="rId5">
            <a:alphaModFix/>
          </a:blip>
          <a:stretch>
            <a:fillRect/>
          </a:stretch>
        </p:blipFill>
        <p:spPr>
          <a:xfrm>
            <a:off x="901066" y="2353150"/>
            <a:ext cx="10389880" cy="357486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Shape 896"/>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 name="Shape 897"/>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Next Steps</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898" name="Shape 898"/>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9" name="Shape 899"/>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900" name="Shape 900"/>
          <p:cNvSpPr/>
          <p:nvPr/>
        </p:nvSpPr>
        <p:spPr>
          <a:xfrm>
            <a:off x="482224" y="1554550"/>
            <a:ext cx="7263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EABAB"/>
                </a:solidFill>
                <a:latin typeface="Lato"/>
                <a:ea typeface="Lato"/>
                <a:cs typeface="Lato"/>
                <a:sym typeface="Lato"/>
              </a:rPr>
              <a:t>Maintenance</a:t>
            </a:r>
            <a:endParaRPr>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901" name="Shape 901"/>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902" name="Shape 902"/>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cxnSp>
        <p:nvCxnSpPr>
          <p:cNvPr id="903" name="Shape 903"/>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904" name="Shape 904"/>
          <p:cNvCxnSpPr/>
          <p:nvPr/>
        </p:nvCxnSpPr>
        <p:spPr>
          <a:xfrm>
            <a:off x="1385897" y="6342029"/>
            <a:ext cx="8877300" cy="0"/>
          </a:xfrm>
          <a:prstGeom prst="straightConnector1">
            <a:avLst/>
          </a:prstGeom>
          <a:noFill/>
          <a:ln cap="flat" cmpd="sng" w="63500">
            <a:solidFill>
              <a:srgbClr val="19C4AA"/>
            </a:solidFill>
            <a:prstDash val="solid"/>
            <a:miter lim="800000"/>
            <a:headEnd len="sm" w="sm" type="none"/>
            <a:tailEnd len="sm" w="sm" type="none"/>
          </a:ln>
        </p:spPr>
      </p:cxnSp>
      <p:sp>
        <p:nvSpPr>
          <p:cNvPr id="905" name="Shape 905"/>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Data Processing</a:t>
            </a:r>
            <a:endParaRPr>
              <a:latin typeface="Lato"/>
              <a:ea typeface="Lato"/>
              <a:cs typeface="Lato"/>
              <a:sym typeface="Lato"/>
            </a:endParaRPr>
          </a:p>
        </p:txBody>
      </p:sp>
      <p:sp>
        <p:nvSpPr>
          <p:cNvPr id="906" name="Shape 906"/>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Machine Learning</a:t>
            </a:r>
            <a:endParaRPr>
              <a:latin typeface="Lato"/>
              <a:ea typeface="Lato"/>
              <a:cs typeface="Lato"/>
              <a:sym typeface="Lato"/>
            </a:endParaRPr>
          </a:p>
        </p:txBody>
      </p:sp>
      <p:sp>
        <p:nvSpPr>
          <p:cNvPr id="907" name="Shape 907"/>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Takeaways</a:t>
            </a:r>
            <a:endParaRPr>
              <a:latin typeface="Lato"/>
              <a:ea typeface="Lato"/>
              <a:cs typeface="Lato"/>
              <a:sym typeface="Lato"/>
            </a:endParaRPr>
          </a:p>
        </p:txBody>
      </p:sp>
      <p:sp>
        <p:nvSpPr>
          <p:cNvPr id="908" name="Shape 908"/>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Hand-off</a:t>
            </a:r>
            <a:endParaRPr>
              <a:latin typeface="Lato"/>
              <a:ea typeface="Lato"/>
              <a:cs typeface="Lato"/>
              <a:sym typeface="Lato"/>
            </a:endParaRPr>
          </a:p>
        </p:txBody>
      </p:sp>
      <p:sp>
        <p:nvSpPr>
          <p:cNvPr id="909" name="Shape 909"/>
          <p:cNvSpPr/>
          <p:nvPr/>
        </p:nvSpPr>
        <p:spPr>
          <a:xfrm>
            <a:off x="1385900" y="2389450"/>
            <a:ext cx="8288700" cy="3036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US" sz="2400">
                <a:solidFill>
                  <a:srgbClr val="AEABAB"/>
                </a:solidFill>
                <a:latin typeface="Lato"/>
                <a:ea typeface="Lato"/>
                <a:cs typeface="Lato"/>
                <a:sym typeface="Lato"/>
              </a:rPr>
              <a:t>We will be available for two additional weeks to answer questions, fix issues, and help you reproduce our results or implement strategies!</a:t>
            </a:r>
            <a:endParaRPr sz="2400">
              <a:solidFill>
                <a:srgbClr val="AEABAB"/>
              </a:solidFill>
              <a:latin typeface="Lato"/>
              <a:ea typeface="Lato"/>
              <a:cs typeface="Lato"/>
              <a:sym typeface="Lato"/>
            </a:endParaRPr>
          </a:p>
        </p:txBody>
      </p:sp>
      <p:sp>
        <p:nvSpPr>
          <p:cNvPr id="910" name="Shape 910"/>
          <p:cNvSpPr/>
          <p:nvPr/>
        </p:nvSpPr>
        <p:spPr>
          <a:xfrm>
            <a:off x="377311" y="2389454"/>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pic>
        <p:nvPicPr>
          <p:cNvPr id="911" name="Shape 911"/>
          <p:cNvPicPr preferRelativeResize="0"/>
          <p:nvPr/>
        </p:nvPicPr>
        <p:blipFill rotWithShape="1">
          <a:blip r:embed="rId5">
            <a:alphaModFix/>
          </a:blip>
          <a:srcRect b="0" l="0" r="0" t="0"/>
          <a:stretch/>
        </p:blipFill>
        <p:spPr>
          <a:xfrm>
            <a:off x="525888" y="2538013"/>
            <a:ext cx="479827" cy="479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pic>
        <p:nvPicPr>
          <p:cNvPr descr="https://lh6.googleusercontent.com/s-nBQcAWcpYNkLPB86v2kY-r5QDOkNJqQiBTgzUPqAoAzWaySBSn-TLENmdPRB7N00NxlW_jdaAqfog8o4YeVy4qcq2NXAytaRFkSO7HpAmxFE44Q5ZVb3-OmmP3Xlp4Xg5LMPbjQUI" id="916" name="Shape 916"/>
          <p:cNvPicPr preferRelativeResize="0"/>
          <p:nvPr/>
        </p:nvPicPr>
        <p:blipFill rotWithShape="1">
          <a:blip r:embed="rId3">
            <a:alphaModFix/>
          </a:blip>
          <a:srcRect b="0" l="0" r="66953" t="0"/>
          <a:stretch/>
        </p:blipFill>
        <p:spPr>
          <a:xfrm>
            <a:off x="0" y="-122661"/>
            <a:ext cx="4029075" cy="7217664"/>
          </a:xfrm>
          <a:prstGeom prst="rect">
            <a:avLst/>
          </a:prstGeom>
          <a:noFill/>
          <a:ln>
            <a:noFill/>
          </a:ln>
        </p:spPr>
      </p:pic>
      <p:sp>
        <p:nvSpPr>
          <p:cNvPr id="917" name="Shape 917"/>
          <p:cNvSpPr/>
          <p:nvPr/>
        </p:nvSpPr>
        <p:spPr>
          <a:xfrm>
            <a:off x="0" y="-122661"/>
            <a:ext cx="4029075" cy="7069871"/>
          </a:xfrm>
          <a:prstGeom prst="rect">
            <a:avLst/>
          </a:prstGeom>
          <a:solidFill>
            <a:srgbClr val="028ACA">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8" name="Shape 918"/>
          <p:cNvSpPr/>
          <p:nvPr/>
        </p:nvSpPr>
        <p:spPr>
          <a:xfrm>
            <a:off x="418587" y="316072"/>
            <a:ext cx="3191899" cy="31700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20000" cap="none">
                <a:solidFill>
                  <a:schemeClr val="lt1"/>
                </a:solidFill>
                <a:latin typeface="Arial"/>
                <a:ea typeface="Arial"/>
                <a:cs typeface="Arial"/>
                <a:sym typeface="Arial"/>
              </a:rPr>
              <a:t>05</a:t>
            </a:r>
            <a:endParaRPr/>
          </a:p>
        </p:txBody>
      </p:sp>
      <p:sp>
        <p:nvSpPr>
          <p:cNvPr id="919" name="Shape 919"/>
          <p:cNvSpPr/>
          <p:nvPr/>
        </p:nvSpPr>
        <p:spPr>
          <a:xfrm>
            <a:off x="4447662" y="316072"/>
            <a:ext cx="4007828" cy="16312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10000" cap="none">
                <a:solidFill>
                  <a:srgbClr val="AEABAB"/>
                </a:solidFill>
                <a:latin typeface="Arial"/>
                <a:ea typeface="Arial"/>
                <a:cs typeface="Arial"/>
                <a:sym typeface="Arial"/>
              </a:rPr>
              <a:t>Q &amp; 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descr="https://lh6.googleusercontent.com/s-nBQcAWcpYNkLPB86v2kY-r5QDOkNJqQiBTgzUPqAoAzWaySBSn-TLENmdPRB7N00NxlW_jdaAqfog8o4YeVy4qcq2NXAytaRFkSO7HpAmxFE44Q5ZVb3-OmmP3Xlp4Xg5LMPbjQUI" id="126" name="Shape 126"/>
          <p:cNvPicPr preferRelativeResize="0"/>
          <p:nvPr/>
        </p:nvPicPr>
        <p:blipFill rotWithShape="1">
          <a:blip r:embed="rId3">
            <a:alphaModFix/>
          </a:blip>
          <a:srcRect b="0" l="0" r="66953" t="0"/>
          <a:stretch/>
        </p:blipFill>
        <p:spPr>
          <a:xfrm>
            <a:off x="0" y="-122661"/>
            <a:ext cx="4029075" cy="7217664"/>
          </a:xfrm>
          <a:prstGeom prst="rect">
            <a:avLst/>
          </a:prstGeom>
          <a:noFill/>
          <a:ln>
            <a:noFill/>
          </a:ln>
        </p:spPr>
      </p:pic>
      <p:sp>
        <p:nvSpPr>
          <p:cNvPr id="127" name="Shape 127"/>
          <p:cNvSpPr/>
          <p:nvPr/>
        </p:nvSpPr>
        <p:spPr>
          <a:xfrm>
            <a:off x="0" y="-122661"/>
            <a:ext cx="4029075" cy="7069871"/>
          </a:xfrm>
          <a:prstGeom prst="rect">
            <a:avLst/>
          </a:prstGeom>
          <a:solidFill>
            <a:srgbClr val="028ACA">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Shape 128"/>
          <p:cNvSpPr/>
          <p:nvPr/>
        </p:nvSpPr>
        <p:spPr>
          <a:xfrm>
            <a:off x="418587" y="316072"/>
            <a:ext cx="3191899" cy="31700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0" cap="none">
                <a:solidFill>
                  <a:schemeClr val="lt1"/>
                </a:solidFill>
                <a:latin typeface="Lato"/>
                <a:ea typeface="Lato"/>
                <a:cs typeface="Lato"/>
                <a:sym typeface="Lato"/>
              </a:rPr>
              <a:t>01</a:t>
            </a:r>
            <a:endParaRPr>
              <a:latin typeface="Lato"/>
              <a:ea typeface="Lato"/>
              <a:cs typeface="Lato"/>
              <a:sym typeface="Lato"/>
            </a:endParaRPr>
          </a:p>
        </p:txBody>
      </p:sp>
      <p:sp>
        <p:nvSpPr>
          <p:cNvPr id="129" name="Shape 129"/>
          <p:cNvSpPr/>
          <p:nvPr/>
        </p:nvSpPr>
        <p:spPr>
          <a:xfrm>
            <a:off x="4447650" y="316075"/>
            <a:ext cx="7589700" cy="317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0">
                <a:solidFill>
                  <a:srgbClr val="AEABAB"/>
                </a:solidFill>
                <a:latin typeface="Lato"/>
                <a:ea typeface="Lato"/>
                <a:cs typeface="Lato"/>
                <a:sym typeface="Lato"/>
              </a:rPr>
              <a:t>Introduction</a:t>
            </a:r>
            <a:endParaRPr sz="10000" cap="none">
              <a:solidFill>
                <a:srgbClr val="AEABAB"/>
              </a:solidFill>
              <a:latin typeface="Lato"/>
              <a:ea typeface="Lato"/>
              <a:cs typeface="Lato"/>
              <a:sym typeface="Lato"/>
            </a:endParaRPr>
          </a:p>
        </p:txBody>
      </p:sp>
      <p:sp>
        <p:nvSpPr>
          <p:cNvPr id="130" name="Shape 130"/>
          <p:cNvSpPr/>
          <p:nvPr/>
        </p:nvSpPr>
        <p:spPr>
          <a:xfrm>
            <a:off x="4951050" y="3687901"/>
            <a:ext cx="7396800" cy="3170100"/>
          </a:xfrm>
          <a:prstGeom prst="rect">
            <a:avLst/>
          </a:prstGeom>
          <a:noFill/>
          <a:ln>
            <a:noFill/>
          </a:ln>
        </p:spPr>
        <p:txBody>
          <a:bodyPr anchorCtr="0" anchor="t" bIns="45700" lIns="91425" spcFirstLastPara="1" rIns="91425" wrap="square" tIns="45700">
            <a:noAutofit/>
          </a:bodyPr>
          <a:lstStyle/>
          <a:p>
            <a:pPr indent="-742950" lvl="0" marL="742950" marR="0" rtl="0" algn="l">
              <a:spcBef>
                <a:spcPts val="0"/>
              </a:spcBef>
              <a:spcAft>
                <a:spcPts val="0"/>
              </a:spcAft>
              <a:buClr>
                <a:srgbClr val="AEABAB"/>
              </a:buClr>
              <a:buSzPts val="3600"/>
              <a:buFont typeface="Lato"/>
              <a:buAutoNum type="alphaLcPeriod"/>
            </a:pPr>
            <a:r>
              <a:rPr lang="en-US" sz="3600">
                <a:solidFill>
                  <a:srgbClr val="AEABAB"/>
                </a:solidFill>
                <a:latin typeface="Lato"/>
                <a:ea typeface="Lato"/>
                <a:cs typeface="Lato"/>
                <a:sym typeface="Lato"/>
              </a:rPr>
              <a:t>Recap</a:t>
            </a:r>
            <a:endParaRPr sz="3600">
              <a:solidFill>
                <a:srgbClr val="AEABAB"/>
              </a:solidFill>
              <a:latin typeface="Lato"/>
              <a:ea typeface="Lato"/>
              <a:cs typeface="Lato"/>
              <a:sym typeface="Lato"/>
            </a:endParaRPr>
          </a:p>
          <a:p>
            <a:pPr indent="-742950" lvl="0" marL="742950" marR="0" rtl="0" algn="l">
              <a:spcBef>
                <a:spcPts val="0"/>
              </a:spcBef>
              <a:spcAft>
                <a:spcPts val="0"/>
              </a:spcAft>
              <a:buClr>
                <a:srgbClr val="AEABAB"/>
              </a:buClr>
              <a:buSzPts val="3600"/>
              <a:buFont typeface="Lato"/>
              <a:buAutoNum type="alphaLcPeriod"/>
            </a:pPr>
            <a:r>
              <a:rPr lang="en-US" sz="3600">
                <a:solidFill>
                  <a:srgbClr val="AEABAB"/>
                </a:solidFill>
                <a:latin typeface="Lato"/>
                <a:ea typeface="Lato"/>
                <a:cs typeface="Lato"/>
                <a:sym typeface="Lato"/>
              </a:rPr>
              <a:t>Methodology</a:t>
            </a:r>
            <a:endParaRPr sz="3600">
              <a:solidFill>
                <a:srgbClr val="AEABAB"/>
              </a:solidFill>
              <a:latin typeface="Lato"/>
              <a:ea typeface="Lato"/>
              <a:cs typeface="Lato"/>
              <a:sym typeface="Lato"/>
            </a:endParaRPr>
          </a:p>
          <a:p>
            <a:pPr indent="0" lvl="0" marL="0" marR="0" rtl="0" algn="l">
              <a:spcBef>
                <a:spcPts val="0"/>
              </a:spcBef>
              <a:spcAft>
                <a:spcPts val="0"/>
              </a:spcAft>
              <a:buNone/>
            </a:pPr>
            <a:r>
              <a:t/>
            </a:r>
            <a:endParaRPr sz="3600">
              <a:solidFill>
                <a:srgbClr val="AEABAB"/>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Shape 924"/>
          <p:cNvSpPr/>
          <p:nvPr/>
        </p:nvSpPr>
        <p:spPr>
          <a:xfrm>
            <a:off x="0" y="0"/>
            <a:ext cx="12192000" cy="936702"/>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s://lh5.googleusercontent.com/PT6wvHYnJXB42MSLunuakp76tv-E-RydxTXsdqUrpZDZSnLPfuJ0SUtK1UioMO_2Rz1M9hdg76PoRnOi-kT0KMNwTMYvy2IzghZc5RS8emN3yOQG3WWQslHfXfcqSCjeIZgw2rvMD70" id="925" name="Shape 925"/>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sp>
        <p:nvSpPr>
          <p:cNvPr id="926" name="Shape 926"/>
          <p:cNvSpPr txBox="1"/>
          <p:nvPr/>
        </p:nvSpPr>
        <p:spPr>
          <a:xfrm>
            <a:off x="165875" y="141177"/>
            <a:ext cx="934472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00">
                <a:solidFill>
                  <a:schemeClr val="lt1"/>
                </a:solidFill>
              </a:rPr>
              <a:t>Q &amp; A</a:t>
            </a:r>
            <a:endParaRPr sz="4000"/>
          </a:p>
        </p:txBody>
      </p:sp>
      <p:sp>
        <p:nvSpPr>
          <p:cNvPr id="927" name="Shape 927"/>
          <p:cNvSpPr/>
          <p:nvPr/>
        </p:nvSpPr>
        <p:spPr>
          <a:xfrm>
            <a:off x="0" y="1008142"/>
            <a:ext cx="12192000" cy="45719"/>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8" name="Shape 928"/>
          <p:cNvCxnSpPr/>
          <p:nvPr/>
        </p:nvCxnSpPr>
        <p:spPr>
          <a:xfrm>
            <a:off x="1385897" y="6342029"/>
            <a:ext cx="8877298" cy="0"/>
          </a:xfrm>
          <a:prstGeom prst="straightConnector1">
            <a:avLst/>
          </a:prstGeom>
          <a:noFill/>
          <a:ln cap="flat" cmpd="sng" w="63500">
            <a:solidFill>
              <a:srgbClr val="19C4AA"/>
            </a:solidFill>
            <a:prstDash val="solid"/>
            <a:miter lim="800000"/>
            <a:headEnd len="sm" w="sm" type="none"/>
            <a:tailEnd len="sm" w="sm" type="none"/>
          </a:ln>
        </p:spPr>
      </p:cxnSp>
      <p:sp>
        <p:nvSpPr>
          <p:cNvPr id="929" name="Shape 929"/>
          <p:cNvSpPr txBox="1"/>
          <p:nvPr/>
        </p:nvSpPr>
        <p:spPr>
          <a:xfrm>
            <a:off x="10110795" y="6080418"/>
            <a:ext cx="2219325"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a:solidFill>
                  <a:srgbClr val="19C4AA"/>
                </a:solidFill>
                <a:latin typeface="Arial"/>
                <a:ea typeface="Arial"/>
                <a:cs typeface="Arial"/>
                <a:sym typeface="Arial"/>
              </a:rPr>
              <a:t>Q &amp; A</a:t>
            </a:r>
            <a:endParaRPr/>
          </a:p>
        </p:txBody>
      </p:sp>
      <p:sp>
        <p:nvSpPr>
          <p:cNvPr id="930" name="Shape 930"/>
          <p:cNvSpPr txBox="1"/>
          <p:nvPr/>
        </p:nvSpPr>
        <p:spPr>
          <a:xfrm>
            <a:off x="1385897" y="6399181"/>
            <a:ext cx="221932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Arial"/>
                <a:ea typeface="Arial"/>
                <a:cs typeface="Arial"/>
                <a:sym typeface="Arial"/>
              </a:rPr>
              <a:t>Data Processing</a:t>
            </a:r>
            <a:endParaRPr/>
          </a:p>
        </p:txBody>
      </p:sp>
      <p:sp>
        <p:nvSpPr>
          <p:cNvPr id="931" name="Shape 931"/>
          <p:cNvSpPr txBox="1"/>
          <p:nvPr/>
        </p:nvSpPr>
        <p:spPr>
          <a:xfrm>
            <a:off x="3605221" y="6399181"/>
            <a:ext cx="221932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Arial"/>
                <a:ea typeface="Arial"/>
                <a:cs typeface="Arial"/>
                <a:sym typeface="Arial"/>
              </a:rPr>
              <a:t>Machine Learning</a:t>
            </a:r>
            <a:endParaRPr/>
          </a:p>
        </p:txBody>
      </p:sp>
      <p:sp>
        <p:nvSpPr>
          <p:cNvPr id="932" name="Shape 932"/>
          <p:cNvSpPr txBox="1"/>
          <p:nvPr/>
        </p:nvSpPr>
        <p:spPr>
          <a:xfrm>
            <a:off x="5824545" y="6399181"/>
            <a:ext cx="221932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Arial"/>
                <a:ea typeface="Arial"/>
                <a:cs typeface="Arial"/>
                <a:sym typeface="Arial"/>
              </a:rPr>
              <a:t>Takeaways</a:t>
            </a:r>
            <a:endParaRPr/>
          </a:p>
        </p:txBody>
      </p:sp>
      <p:pic>
        <p:nvPicPr>
          <p:cNvPr id="933" name="Shape 933"/>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934" name="Shape 934"/>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Shape 136"/>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Recap</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137" name="Shape 137"/>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Shape 138"/>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FABAB"/>
                </a:solidFill>
                <a:latin typeface="Lato"/>
                <a:ea typeface="Lato"/>
                <a:cs typeface="Lato"/>
                <a:sym typeface="Lato"/>
              </a:rPr>
              <a:t>Data</a:t>
            </a:r>
            <a:endParaRPr>
              <a:solidFill>
                <a:srgbClr val="AFABAB"/>
              </a:solidFill>
              <a:latin typeface="Lato"/>
              <a:ea typeface="Lato"/>
              <a:cs typeface="Lato"/>
              <a:sym typeface="Lato"/>
            </a:endParaRPr>
          </a:p>
        </p:txBody>
      </p:sp>
      <p:sp>
        <p:nvSpPr>
          <p:cNvPr id="139" name="Shape 139"/>
          <p:cNvSpPr/>
          <p:nvPr/>
        </p:nvSpPr>
        <p:spPr>
          <a:xfrm>
            <a:off x="1385900" y="3018451"/>
            <a:ext cx="5305200" cy="2275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AFABAB"/>
                </a:solidFill>
                <a:latin typeface="Lato"/>
                <a:ea typeface="Lato"/>
                <a:cs typeface="Lato"/>
                <a:sym typeface="Lato"/>
              </a:rPr>
              <a:t>We had 5 days of data, containing roughly </a:t>
            </a:r>
            <a:r>
              <a:rPr lang="en-US" sz="2400">
                <a:solidFill>
                  <a:srgbClr val="AFABAB"/>
                </a:solidFill>
                <a:latin typeface="Lato"/>
                <a:ea typeface="Lato"/>
                <a:cs typeface="Lato"/>
                <a:sym typeface="Lato"/>
              </a:rPr>
              <a:t>one billion</a:t>
            </a:r>
            <a:r>
              <a:rPr lang="en-US" sz="2400">
                <a:solidFill>
                  <a:srgbClr val="AFABAB"/>
                </a:solidFill>
                <a:latin typeface="Lato"/>
                <a:ea typeface="Lato"/>
                <a:cs typeface="Lato"/>
                <a:sym typeface="Lato"/>
              </a:rPr>
              <a:t>  RTB auctions</a:t>
            </a:r>
            <a:endParaRPr sz="2400">
              <a:solidFill>
                <a:srgbClr val="AFABAB"/>
              </a:solidFill>
              <a:latin typeface="Lato"/>
              <a:ea typeface="Lato"/>
              <a:cs typeface="Lato"/>
              <a:sym typeface="Lato"/>
            </a:endParaRPr>
          </a:p>
          <a:p>
            <a:pPr indent="0" lvl="0" marL="0" marR="0" rtl="0" algn="l">
              <a:spcBef>
                <a:spcPts val="0"/>
              </a:spcBef>
              <a:spcAft>
                <a:spcPts val="0"/>
              </a:spcAft>
              <a:buNone/>
            </a:pPr>
            <a:r>
              <a:t/>
            </a:r>
            <a:endParaRPr sz="2400">
              <a:solidFill>
                <a:srgbClr val="AFABAB"/>
              </a:solidFill>
              <a:latin typeface="Lato"/>
              <a:ea typeface="Lato"/>
              <a:cs typeface="Lato"/>
              <a:sym typeface="Lato"/>
            </a:endParaRPr>
          </a:p>
          <a:p>
            <a:pPr indent="0" lvl="0" marL="0" marR="0" rtl="0" algn="l">
              <a:spcBef>
                <a:spcPts val="0"/>
              </a:spcBef>
              <a:spcAft>
                <a:spcPts val="0"/>
              </a:spcAft>
              <a:buNone/>
            </a:pPr>
            <a:r>
              <a:rPr lang="en-US" sz="2400">
                <a:solidFill>
                  <a:srgbClr val="AFABAB"/>
                </a:solidFill>
                <a:latin typeface="Lato"/>
                <a:ea typeface="Lato"/>
                <a:cs typeface="Lato"/>
                <a:sym typeface="Lato"/>
              </a:rPr>
              <a:t>We investigated several strategies for setting price floors based off of incoming bids</a:t>
            </a:r>
            <a:endParaRPr sz="2400">
              <a:solidFill>
                <a:srgbClr val="AF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140" name="Shape 140"/>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141" name="Shape 141"/>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142" name="Shape 142"/>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cxnSp>
        <p:nvCxnSpPr>
          <p:cNvPr id="143" name="Shape 143"/>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144" name="Shape 144"/>
          <p:cNvCxnSpPr/>
          <p:nvPr/>
        </p:nvCxnSpPr>
        <p:spPr>
          <a:xfrm>
            <a:off x="1385897" y="6342029"/>
            <a:ext cx="2219400" cy="0"/>
          </a:xfrm>
          <a:prstGeom prst="straightConnector1">
            <a:avLst/>
          </a:prstGeom>
          <a:noFill/>
          <a:ln cap="flat" cmpd="sng" w="63500">
            <a:solidFill>
              <a:srgbClr val="19C4AA"/>
            </a:solidFill>
            <a:prstDash val="solid"/>
            <a:miter lim="800000"/>
            <a:headEnd len="sm" w="sm" type="none"/>
            <a:tailEnd len="sm" w="sm" type="none"/>
          </a:ln>
        </p:spPr>
      </p:cxnSp>
      <p:sp>
        <p:nvSpPr>
          <p:cNvPr id="145" name="Shape 145"/>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Introduction</a:t>
            </a:r>
            <a:endParaRPr>
              <a:latin typeface="Lato"/>
              <a:ea typeface="Lato"/>
              <a:cs typeface="Lato"/>
              <a:sym typeface="Lato"/>
            </a:endParaRPr>
          </a:p>
        </p:txBody>
      </p:sp>
      <p:sp>
        <p:nvSpPr>
          <p:cNvPr id="146" name="Shape 146"/>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Strategies</a:t>
            </a:r>
            <a:endParaRPr>
              <a:latin typeface="Lato"/>
              <a:ea typeface="Lato"/>
              <a:cs typeface="Lato"/>
              <a:sym typeface="Lato"/>
            </a:endParaRPr>
          </a:p>
        </p:txBody>
      </p:sp>
      <p:sp>
        <p:nvSpPr>
          <p:cNvPr id="147" name="Shape 147"/>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148" name="Shape 148"/>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pic>
        <p:nvPicPr>
          <p:cNvPr id="149" name="Shape 149"/>
          <p:cNvPicPr preferRelativeResize="0"/>
          <p:nvPr/>
        </p:nvPicPr>
        <p:blipFill>
          <a:blip r:embed="rId5">
            <a:alphaModFix/>
          </a:blip>
          <a:stretch>
            <a:fillRect/>
          </a:stretch>
        </p:blipFill>
        <p:spPr>
          <a:xfrm>
            <a:off x="7628475" y="1234738"/>
            <a:ext cx="3706500" cy="4664700"/>
          </a:xfrm>
          <a:prstGeom prst="roundRect">
            <a:avLst>
              <a:gd fmla="val 6151" name="adj"/>
            </a:avLst>
          </a:prstGeom>
          <a:noFill/>
          <a:ln>
            <a:noFill/>
          </a:ln>
        </p:spPr>
      </p:pic>
      <p:pic>
        <p:nvPicPr>
          <p:cNvPr id="150" name="Shape 150"/>
          <p:cNvPicPr preferRelativeResize="0"/>
          <p:nvPr/>
        </p:nvPicPr>
        <p:blipFill rotWithShape="1">
          <a:blip r:embed="rId6">
            <a:alphaModFix/>
          </a:blip>
          <a:srcRect b="0" l="0" r="0" t="0"/>
          <a:stretch/>
        </p:blipFill>
        <p:spPr>
          <a:xfrm>
            <a:off x="482225" y="3044100"/>
            <a:ext cx="777000" cy="777000"/>
          </a:xfrm>
          <a:prstGeom prst="rect">
            <a:avLst/>
          </a:prstGeom>
          <a:noFill/>
          <a:ln>
            <a:noFill/>
          </a:ln>
        </p:spPr>
      </p:pic>
      <p:pic>
        <p:nvPicPr>
          <p:cNvPr id="151" name="Shape 151"/>
          <p:cNvPicPr preferRelativeResize="0"/>
          <p:nvPr/>
        </p:nvPicPr>
        <p:blipFill rotWithShape="1">
          <a:blip r:embed="rId7">
            <a:alphaModFix/>
          </a:blip>
          <a:srcRect b="0" l="0" r="0" t="0"/>
          <a:stretch/>
        </p:blipFill>
        <p:spPr>
          <a:xfrm>
            <a:off x="547625" y="4261700"/>
            <a:ext cx="646200" cy="64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Shape 157"/>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Recap</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158" name="Shape 158"/>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Shape 159"/>
          <p:cNvSpPr/>
          <p:nvPr/>
        </p:nvSpPr>
        <p:spPr>
          <a:xfrm>
            <a:off x="482228" y="1325959"/>
            <a:ext cx="544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FABAB"/>
                </a:solidFill>
                <a:latin typeface="Lato"/>
                <a:ea typeface="Lato"/>
                <a:cs typeface="Lato"/>
                <a:sym typeface="Lato"/>
              </a:rPr>
              <a:t>Assumptions &amp; Caveats</a:t>
            </a:r>
            <a:endParaRPr>
              <a:solidFill>
                <a:srgbClr val="AFABAB"/>
              </a:solidFill>
              <a:latin typeface="Lato"/>
              <a:ea typeface="Lato"/>
              <a:cs typeface="Lato"/>
              <a:sym typeface="Lato"/>
            </a:endParaRPr>
          </a:p>
        </p:txBody>
      </p:sp>
      <p:sp>
        <p:nvSpPr>
          <p:cNvPr id="160" name="Shape 160"/>
          <p:cNvSpPr/>
          <p:nvPr/>
        </p:nvSpPr>
        <p:spPr>
          <a:xfrm>
            <a:off x="1385900" y="2180250"/>
            <a:ext cx="6146100" cy="3735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AFABAB"/>
                </a:solidFill>
                <a:latin typeface="Lato"/>
                <a:ea typeface="Lato"/>
                <a:cs typeface="Lato"/>
                <a:sym typeface="Lato"/>
              </a:rPr>
              <a:t>We assumed we had access to every possible bid (if there was no price floor)</a:t>
            </a:r>
            <a:endParaRPr sz="2400">
              <a:solidFill>
                <a:srgbClr val="AFABAB"/>
              </a:solidFill>
              <a:latin typeface="Lato"/>
              <a:ea typeface="Lato"/>
              <a:cs typeface="Lato"/>
              <a:sym typeface="Lato"/>
            </a:endParaRPr>
          </a:p>
          <a:p>
            <a:pPr indent="0" lvl="0" marL="0" marR="0" rtl="0" algn="l">
              <a:spcBef>
                <a:spcPts val="0"/>
              </a:spcBef>
              <a:spcAft>
                <a:spcPts val="0"/>
              </a:spcAft>
              <a:buNone/>
            </a:pPr>
            <a:r>
              <a:t/>
            </a:r>
            <a:endParaRPr sz="2400">
              <a:solidFill>
                <a:srgbClr val="AFABAB"/>
              </a:solidFill>
              <a:latin typeface="Lato"/>
              <a:ea typeface="Lato"/>
              <a:cs typeface="Lato"/>
              <a:sym typeface="Lato"/>
            </a:endParaRPr>
          </a:p>
          <a:p>
            <a:pPr indent="0" lvl="0" marL="0" marR="0" rtl="0" algn="l">
              <a:spcBef>
                <a:spcPts val="0"/>
              </a:spcBef>
              <a:spcAft>
                <a:spcPts val="0"/>
              </a:spcAft>
              <a:buNone/>
            </a:pPr>
            <a:r>
              <a:rPr lang="en-US" sz="2400">
                <a:solidFill>
                  <a:srgbClr val="AFABAB"/>
                </a:solidFill>
                <a:latin typeface="Lato"/>
                <a:ea typeface="Lato"/>
                <a:cs typeface="Lato"/>
                <a:sym typeface="Lato"/>
              </a:rPr>
              <a:t>We were unable to calculate true revenue or even a baseline revenue, but we were able to compare strategies in a meaningful way</a:t>
            </a:r>
            <a:endParaRPr sz="2400">
              <a:solidFill>
                <a:srgbClr val="AFABAB"/>
              </a:solidFill>
              <a:latin typeface="Lato"/>
              <a:ea typeface="Lato"/>
              <a:cs typeface="Lato"/>
              <a:sym typeface="Lato"/>
            </a:endParaRPr>
          </a:p>
          <a:p>
            <a:pPr indent="0" lvl="0" marL="0" marR="0" rtl="0" algn="l">
              <a:spcBef>
                <a:spcPts val="0"/>
              </a:spcBef>
              <a:spcAft>
                <a:spcPts val="0"/>
              </a:spcAft>
              <a:buNone/>
            </a:pPr>
            <a:r>
              <a:t/>
            </a:r>
            <a:endParaRPr sz="2400">
              <a:solidFill>
                <a:srgbClr val="AFABAB"/>
              </a:solidFill>
              <a:latin typeface="Lato"/>
              <a:ea typeface="Lato"/>
              <a:cs typeface="Lato"/>
              <a:sym typeface="Lato"/>
            </a:endParaRPr>
          </a:p>
          <a:p>
            <a:pPr indent="0" lvl="0" marL="0" marR="0" rtl="0" algn="l">
              <a:spcBef>
                <a:spcPts val="0"/>
              </a:spcBef>
              <a:spcAft>
                <a:spcPts val="0"/>
              </a:spcAft>
              <a:buNone/>
            </a:pPr>
            <a:r>
              <a:rPr lang="en-US" sz="2400">
                <a:solidFill>
                  <a:srgbClr val="AFABAB"/>
                </a:solidFill>
                <a:latin typeface="Lato"/>
                <a:ea typeface="Lato"/>
                <a:cs typeface="Lato"/>
                <a:sym typeface="Lato"/>
              </a:rPr>
              <a:t>The vast majority of bid requests were not followed by bids (above the unknown price floor)</a:t>
            </a:r>
            <a:endParaRPr sz="2400">
              <a:solidFill>
                <a:srgbClr val="AF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161" name="Shape 161"/>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162" name="Shape 162"/>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163" name="Shape 163"/>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cxnSp>
        <p:nvCxnSpPr>
          <p:cNvPr id="164" name="Shape 164"/>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165" name="Shape 165"/>
          <p:cNvCxnSpPr/>
          <p:nvPr/>
        </p:nvCxnSpPr>
        <p:spPr>
          <a:xfrm>
            <a:off x="1385897" y="6342029"/>
            <a:ext cx="2219400" cy="0"/>
          </a:xfrm>
          <a:prstGeom prst="straightConnector1">
            <a:avLst/>
          </a:prstGeom>
          <a:noFill/>
          <a:ln cap="flat" cmpd="sng" w="63500">
            <a:solidFill>
              <a:srgbClr val="19C4AA"/>
            </a:solidFill>
            <a:prstDash val="solid"/>
            <a:miter lim="800000"/>
            <a:headEnd len="sm" w="sm" type="none"/>
            <a:tailEnd len="sm" w="sm" type="none"/>
          </a:ln>
        </p:spPr>
      </p:cxnSp>
      <p:sp>
        <p:nvSpPr>
          <p:cNvPr id="166" name="Shape 166"/>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Introduction</a:t>
            </a:r>
            <a:endParaRPr>
              <a:latin typeface="Lato"/>
              <a:ea typeface="Lato"/>
              <a:cs typeface="Lato"/>
              <a:sym typeface="Lato"/>
            </a:endParaRPr>
          </a:p>
        </p:txBody>
      </p:sp>
      <p:sp>
        <p:nvSpPr>
          <p:cNvPr id="167" name="Shape 167"/>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Strategies</a:t>
            </a:r>
            <a:endParaRPr>
              <a:latin typeface="Lato"/>
              <a:ea typeface="Lato"/>
              <a:cs typeface="Lato"/>
              <a:sym typeface="Lato"/>
            </a:endParaRPr>
          </a:p>
        </p:txBody>
      </p:sp>
      <p:sp>
        <p:nvSpPr>
          <p:cNvPr id="168" name="Shape 168"/>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169" name="Shape 169"/>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pic>
        <p:nvPicPr>
          <p:cNvPr id="170" name="Shape 170"/>
          <p:cNvPicPr preferRelativeResize="0"/>
          <p:nvPr/>
        </p:nvPicPr>
        <p:blipFill>
          <a:blip r:embed="rId5">
            <a:alphaModFix/>
          </a:blip>
          <a:stretch>
            <a:fillRect/>
          </a:stretch>
        </p:blipFill>
        <p:spPr>
          <a:xfrm>
            <a:off x="7628475" y="1234738"/>
            <a:ext cx="3706500" cy="4664700"/>
          </a:xfrm>
          <a:prstGeom prst="roundRect">
            <a:avLst>
              <a:gd fmla="val 6151" name="adj"/>
            </a:avLst>
          </a:prstGeom>
          <a:noFill/>
          <a:ln>
            <a:noFill/>
          </a:ln>
        </p:spPr>
      </p:pic>
      <p:pic>
        <p:nvPicPr>
          <p:cNvPr id="171" name="Shape 171"/>
          <p:cNvPicPr preferRelativeResize="0"/>
          <p:nvPr/>
        </p:nvPicPr>
        <p:blipFill>
          <a:blip r:embed="rId6">
            <a:alphaModFix/>
          </a:blip>
          <a:stretch>
            <a:fillRect/>
          </a:stretch>
        </p:blipFill>
        <p:spPr>
          <a:xfrm>
            <a:off x="482225" y="2295775"/>
            <a:ext cx="777000" cy="777000"/>
          </a:xfrm>
          <a:prstGeom prst="rect">
            <a:avLst/>
          </a:prstGeom>
          <a:noFill/>
          <a:ln>
            <a:noFill/>
          </a:ln>
        </p:spPr>
      </p:pic>
      <p:pic>
        <p:nvPicPr>
          <p:cNvPr id="172" name="Shape 172"/>
          <p:cNvPicPr preferRelativeResize="0"/>
          <p:nvPr/>
        </p:nvPicPr>
        <p:blipFill>
          <a:blip r:embed="rId7">
            <a:alphaModFix/>
          </a:blip>
          <a:stretch>
            <a:fillRect/>
          </a:stretch>
        </p:blipFill>
        <p:spPr>
          <a:xfrm>
            <a:off x="547625" y="3614050"/>
            <a:ext cx="646200" cy="646200"/>
          </a:xfrm>
          <a:prstGeom prst="rect">
            <a:avLst/>
          </a:prstGeom>
          <a:noFill/>
          <a:ln>
            <a:noFill/>
          </a:ln>
        </p:spPr>
      </p:pic>
      <p:pic>
        <p:nvPicPr>
          <p:cNvPr id="173" name="Shape 173"/>
          <p:cNvPicPr preferRelativeResize="0"/>
          <p:nvPr/>
        </p:nvPicPr>
        <p:blipFill>
          <a:blip r:embed="rId8">
            <a:alphaModFix/>
          </a:blip>
          <a:stretch>
            <a:fillRect/>
          </a:stretch>
        </p:blipFill>
        <p:spPr>
          <a:xfrm>
            <a:off x="547626" y="4801522"/>
            <a:ext cx="646200" cy="64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Shape 179"/>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Methodology</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180" name="Shape 180"/>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Shape 181"/>
          <p:cNvSpPr/>
          <p:nvPr/>
        </p:nvSpPr>
        <p:spPr>
          <a:xfrm>
            <a:off x="482228" y="1554559"/>
            <a:ext cx="5441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AFABAB"/>
                </a:solidFill>
                <a:latin typeface="Lato"/>
                <a:ea typeface="Lato"/>
                <a:cs typeface="Lato"/>
                <a:sym typeface="Lato"/>
              </a:rPr>
              <a:t>Simulator</a:t>
            </a:r>
            <a:endParaRPr>
              <a:solidFill>
                <a:srgbClr val="AFABAB"/>
              </a:solidFill>
              <a:latin typeface="Lato"/>
              <a:ea typeface="Lato"/>
              <a:cs typeface="Lato"/>
              <a:sym typeface="Lato"/>
            </a:endParaRPr>
          </a:p>
        </p:txBody>
      </p:sp>
      <p:sp>
        <p:nvSpPr>
          <p:cNvPr id="182" name="Shape 182"/>
          <p:cNvSpPr/>
          <p:nvPr/>
        </p:nvSpPr>
        <p:spPr>
          <a:xfrm>
            <a:off x="1385900" y="2637450"/>
            <a:ext cx="5305200" cy="33237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AFABAB"/>
                </a:solidFill>
                <a:latin typeface="Lato"/>
                <a:ea typeface="Lato"/>
                <a:cs typeface="Lato"/>
                <a:sym typeface="Lato"/>
              </a:rPr>
              <a:t>We tuned each strategy on 2/11-13, and tested on 2/14-15</a:t>
            </a:r>
            <a:endParaRPr sz="2400">
              <a:solidFill>
                <a:srgbClr val="AFABAB"/>
              </a:solidFill>
              <a:latin typeface="Lato"/>
              <a:ea typeface="Lato"/>
              <a:cs typeface="Lato"/>
              <a:sym typeface="Lato"/>
            </a:endParaRPr>
          </a:p>
          <a:p>
            <a:pPr indent="0" lvl="0" marL="0" marR="0" rtl="0" algn="l">
              <a:spcBef>
                <a:spcPts val="0"/>
              </a:spcBef>
              <a:spcAft>
                <a:spcPts val="0"/>
              </a:spcAft>
              <a:buNone/>
            </a:pPr>
            <a:r>
              <a:t/>
            </a:r>
            <a:endParaRPr sz="2400">
              <a:solidFill>
                <a:srgbClr val="AFABAB"/>
              </a:solidFill>
              <a:latin typeface="Lato"/>
              <a:ea typeface="Lato"/>
              <a:cs typeface="Lato"/>
              <a:sym typeface="Lato"/>
            </a:endParaRPr>
          </a:p>
          <a:p>
            <a:pPr indent="0" lvl="0" marL="0" marR="0" rtl="0" algn="l">
              <a:spcBef>
                <a:spcPts val="0"/>
              </a:spcBef>
              <a:spcAft>
                <a:spcPts val="0"/>
              </a:spcAft>
              <a:buNone/>
            </a:pPr>
            <a:r>
              <a:rPr lang="en-US" sz="2400">
                <a:solidFill>
                  <a:srgbClr val="AFABAB"/>
                </a:solidFill>
                <a:latin typeface="Lato"/>
                <a:ea typeface="Lato"/>
                <a:cs typeface="Lato"/>
                <a:sym typeface="Lato"/>
              </a:rPr>
              <a:t>Each strategy must return a price floor based on a set of input features</a:t>
            </a:r>
            <a:endParaRPr sz="2400">
              <a:solidFill>
                <a:srgbClr val="AFABAB"/>
              </a:solidFill>
              <a:latin typeface="Lato"/>
              <a:ea typeface="Lato"/>
              <a:cs typeface="Lato"/>
              <a:sym typeface="Lato"/>
            </a:endParaRPr>
          </a:p>
          <a:p>
            <a:pPr indent="0" lvl="0" marL="0" marR="0" rtl="0" algn="l">
              <a:spcBef>
                <a:spcPts val="0"/>
              </a:spcBef>
              <a:spcAft>
                <a:spcPts val="0"/>
              </a:spcAft>
              <a:buNone/>
            </a:pPr>
            <a:r>
              <a:t/>
            </a:r>
            <a:endParaRPr sz="2400">
              <a:solidFill>
                <a:srgbClr val="AFABAB"/>
              </a:solidFill>
              <a:latin typeface="Lato"/>
              <a:ea typeface="Lato"/>
              <a:cs typeface="Lato"/>
              <a:sym typeface="Lato"/>
            </a:endParaRPr>
          </a:p>
          <a:p>
            <a:pPr indent="0" lvl="0" marL="0" marR="0" rtl="0" algn="l">
              <a:spcBef>
                <a:spcPts val="0"/>
              </a:spcBef>
              <a:spcAft>
                <a:spcPts val="0"/>
              </a:spcAft>
              <a:buNone/>
            </a:pPr>
            <a:r>
              <a:rPr lang="en-US" sz="2400">
                <a:solidFill>
                  <a:srgbClr val="AFABAB"/>
                </a:solidFill>
                <a:latin typeface="Lato"/>
                <a:ea typeface="Lato"/>
                <a:cs typeface="Lato"/>
                <a:sym typeface="Lato"/>
              </a:rPr>
              <a:t>The bids </a:t>
            </a:r>
            <a:r>
              <a:rPr i="1" lang="en-US" sz="2400">
                <a:solidFill>
                  <a:srgbClr val="AFABAB"/>
                </a:solidFill>
                <a:latin typeface="Lato"/>
                <a:ea typeface="Lato"/>
                <a:cs typeface="Lato"/>
                <a:sym typeface="Lato"/>
              </a:rPr>
              <a:t>above this price floor </a:t>
            </a:r>
            <a:r>
              <a:rPr lang="en-US" sz="2400">
                <a:solidFill>
                  <a:srgbClr val="AFABAB"/>
                </a:solidFill>
                <a:latin typeface="Lato"/>
                <a:ea typeface="Lato"/>
                <a:cs typeface="Lato"/>
                <a:sym typeface="Lato"/>
              </a:rPr>
              <a:t>are then revealed to the strategy</a:t>
            </a:r>
            <a:endParaRPr sz="2400">
              <a:solidFill>
                <a:srgbClr val="AFABAB"/>
              </a:solidFill>
              <a:latin typeface="Lato"/>
              <a:ea typeface="Lato"/>
              <a:cs typeface="Lato"/>
              <a:sym typeface="Lato"/>
            </a:endParaRPr>
          </a:p>
        </p:txBody>
      </p:sp>
      <p:pic>
        <p:nvPicPr>
          <p:cNvPr descr="https://lh5.googleusercontent.com/PT6wvHYnJXB42MSLunuakp76tv-E-RydxTXsdqUrpZDZSnLPfuJ0SUtK1UioMO_2Rz1M9hdg76PoRnOi-kT0KMNwTMYvy2IzghZc5RS8emN3yOQG3WWQslHfXfcqSCjeIZgw2rvMD70" id="183" name="Shape 183"/>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184" name="Shape 184"/>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185" name="Shape 185"/>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cxnSp>
        <p:nvCxnSpPr>
          <p:cNvPr id="186" name="Shape 186"/>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187" name="Shape 187"/>
          <p:cNvCxnSpPr/>
          <p:nvPr/>
        </p:nvCxnSpPr>
        <p:spPr>
          <a:xfrm>
            <a:off x="1385897" y="6342029"/>
            <a:ext cx="2219400" cy="0"/>
          </a:xfrm>
          <a:prstGeom prst="straightConnector1">
            <a:avLst/>
          </a:prstGeom>
          <a:noFill/>
          <a:ln cap="flat" cmpd="sng" w="63500">
            <a:solidFill>
              <a:srgbClr val="19C4AA"/>
            </a:solidFill>
            <a:prstDash val="solid"/>
            <a:miter lim="800000"/>
            <a:headEnd len="sm" w="sm" type="none"/>
            <a:tailEnd len="sm" w="sm" type="none"/>
          </a:ln>
        </p:spPr>
      </p:cxnSp>
      <p:sp>
        <p:nvSpPr>
          <p:cNvPr id="188" name="Shape 188"/>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Introduction</a:t>
            </a:r>
            <a:endParaRPr>
              <a:latin typeface="Lato"/>
              <a:ea typeface="Lato"/>
              <a:cs typeface="Lato"/>
              <a:sym typeface="Lato"/>
            </a:endParaRPr>
          </a:p>
        </p:txBody>
      </p:sp>
      <p:sp>
        <p:nvSpPr>
          <p:cNvPr id="189" name="Shape 189"/>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Strategies</a:t>
            </a:r>
            <a:endParaRPr>
              <a:latin typeface="Lato"/>
              <a:ea typeface="Lato"/>
              <a:cs typeface="Lato"/>
              <a:sym typeface="Lato"/>
            </a:endParaRPr>
          </a:p>
        </p:txBody>
      </p:sp>
      <p:sp>
        <p:nvSpPr>
          <p:cNvPr id="190" name="Shape 190"/>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191" name="Shape 191"/>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pic>
        <p:nvPicPr>
          <p:cNvPr id="192" name="Shape 192"/>
          <p:cNvPicPr preferRelativeResize="0"/>
          <p:nvPr/>
        </p:nvPicPr>
        <p:blipFill>
          <a:blip r:embed="rId5">
            <a:alphaModFix/>
          </a:blip>
          <a:stretch>
            <a:fillRect/>
          </a:stretch>
        </p:blipFill>
        <p:spPr>
          <a:xfrm>
            <a:off x="6691103" y="2737142"/>
            <a:ext cx="5314500" cy="1659900"/>
          </a:xfrm>
          <a:prstGeom prst="roundRect">
            <a:avLst>
              <a:gd fmla="val 16667" name="adj"/>
            </a:avLst>
          </a:prstGeom>
          <a:noFill/>
          <a:ln>
            <a:noFill/>
          </a:ln>
        </p:spPr>
      </p:pic>
      <p:pic>
        <p:nvPicPr>
          <p:cNvPr id="193" name="Shape 193"/>
          <p:cNvPicPr preferRelativeResize="0"/>
          <p:nvPr/>
        </p:nvPicPr>
        <p:blipFill>
          <a:blip r:embed="rId6">
            <a:alphaModFix/>
          </a:blip>
          <a:stretch>
            <a:fillRect/>
          </a:stretch>
        </p:blipFill>
        <p:spPr>
          <a:xfrm>
            <a:off x="6700325" y="4554880"/>
            <a:ext cx="5305200" cy="1392600"/>
          </a:xfrm>
          <a:prstGeom prst="roundRect">
            <a:avLst>
              <a:gd fmla="val 16667" name="adj"/>
            </a:avLst>
          </a:prstGeom>
          <a:noFill/>
          <a:ln>
            <a:noFill/>
          </a:ln>
        </p:spPr>
      </p:pic>
      <p:pic>
        <p:nvPicPr>
          <p:cNvPr id="194" name="Shape 194"/>
          <p:cNvPicPr preferRelativeResize="0"/>
          <p:nvPr/>
        </p:nvPicPr>
        <p:blipFill>
          <a:blip r:embed="rId7">
            <a:alphaModFix/>
          </a:blip>
          <a:stretch>
            <a:fillRect/>
          </a:stretch>
        </p:blipFill>
        <p:spPr>
          <a:xfrm>
            <a:off x="547625" y="2701550"/>
            <a:ext cx="646200" cy="646200"/>
          </a:xfrm>
          <a:prstGeom prst="rect">
            <a:avLst/>
          </a:prstGeom>
          <a:noFill/>
          <a:ln>
            <a:noFill/>
          </a:ln>
        </p:spPr>
      </p:pic>
      <p:pic>
        <p:nvPicPr>
          <p:cNvPr id="195" name="Shape 195"/>
          <p:cNvPicPr preferRelativeResize="0"/>
          <p:nvPr/>
        </p:nvPicPr>
        <p:blipFill>
          <a:blip r:embed="rId8">
            <a:alphaModFix/>
          </a:blip>
          <a:stretch>
            <a:fillRect/>
          </a:stretch>
        </p:blipFill>
        <p:spPr>
          <a:xfrm>
            <a:off x="547626" y="4875872"/>
            <a:ext cx="646200" cy="646200"/>
          </a:xfrm>
          <a:prstGeom prst="rect">
            <a:avLst/>
          </a:prstGeom>
          <a:noFill/>
          <a:ln>
            <a:noFill/>
          </a:ln>
        </p:spPr>
      </p:pic>
      <p:pic>
        <p:nvPicPr>
          <p:cNvPr id="196" name="Shape 196"/>
          <p:cNvPicPr preferRelativeResize="0"/>
          <p:nvPr/>
        </p:nvPicPr>
        <p:blipFill>
          <a:blip r:embed="rId9">
            <a:alphaModFix/>
          </a:blip>
          <a:stretch>
            <a:fillRect/>
          </a:stretch>
        </p:blipFill>
        <p:spPr>
          <a:xfrm>
            <a:off x="547625" y="3787888"/>
            <a:ext cx="646200" cy="64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descr="https://lh6.googleusercontent.com/s-nBQcAWcpYNkLPB86v2kY-r5QDOkNJqQiBTgzUPqAoAzWaySBSn-TLENmdPRB7N00NxlW_jdaAqfog8o4YeVy4qcq2NXAytaRFkSO7HpAmxFE44Q5ZVb3-OmmP3Xlp4Xg5LMPbjQUI" id="201" name="Shape 201"/>
          <p:cNvPicPr preferRelativeResize="0"/>
          <p:nvPr/>
        </p:nvPicPr>
        <p:blipFill rotWithShape="1">
          <a:blip r:embed="rId3">
            <a:alphaModFix/>
          </a:blip>
          <a:srcRect b="0" l="0" r="66953" t="0"/>
          <a:stretch/>
        </p:blipFill>
        <p:spPr>
          <a:xfrm>
            <a:off x="0" y="-122661"/>
            <a:ext cx="4029075" cy="7217664"/>
          </a:xfrm>
          <a:prstGeom prst="rect">
            <a:avLst/>
          </a:prstGeom>
          <a:noFill/>
          <a:ln>
            <a:noFill/>
          </a:ln>
        </p:spPr>
      </p:pic>
      <p:sp>
        <p:nvSpPr>
          <p:cNvPr id="202" name="Shape 202"/>
          <p:cNvSpPr/>
          <p:nvPr/>
        </p:nvSpPr>
        <p:spPr>
          <a:xfrm>
            <a:off x="0" y="-122661"/>
            <a:ext cx="4029075" cy="7069871"/>
          </a:xfrm>
          <a:prstGeom prst="rect">
            <a:avLst/>
          </a:prstGeom>
          <a:solidFill>
            <a:srgbClr val="028ACA">
              <a:alpha val="7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Shape 203"/>
          <p:cNvSpPr/>
          <p:nvPr/>
        </p:nvSpPr>
        <p:spPr>
          <a:xfrm>
            <a:off x="418587" y="316072"/>
            <a:ext cx="3191899" cy="31700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0" cap="none">
                <a:solidFill>
                  <a:schemeClr val="lt1"/>
                </a:solidFill>
                <a:latin typeface="Lato"/>
                <a:ea typeface="Lato"/>
                <a:cs typeface="Lato"/>
                <a:sym typeface="Lato"/>
              </a:rPr>
              <a:t>02</a:t>
            </a:r>
            <a:endParaRPr>
              <a:latin typeface="Lato"/>
              <a:ea typeface="Lato"/>
              <a:cs typeface="Lato"/>
              <a:sym typeface="Lato"/>
            </a:endParaRPr>
          </a:p>
        </p:txBody>
      </p:sp>
      <p:sp>
        <p:nvSpPr>
          <p:cNvPr id="204" name="Shape 204"/>
          <p:cNvSpPr/>
          <p:nvPr/>
        </p:nvSpPr>
        <p:spPr>
          <a:xfrm>
            <a:off x="4447650" y="316075"/>
            <a:ext cx="6355800" cy="317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0">
                <a:solidFill>
                  <a:srgbClr val="AEABAB"/>
                </a:solidFill>
                <a:latin typeface="Lato"/>
                <a:ea typeface="Lato"/>
                <a:cs typeface="Lato"/>
                <a:sym typeface="Lato"/>
              </a:rPr>
              <a:t>Pricing Strategies</a:t>
            </a:r>
            <a:endParaRPr sz="10000" cap="none">
              <a:solidFill>
                <a:srgbClr val="AEABAB"/>
              </a:solidFill>
              <a:latin typeface="Lato"/>
              <a:ea typeface="Lato"/>
              <a:cs typeface="Lato"/>
              <a:sym typeface="Lato"/>
            </a:endParaRPr>
          </a:p>
        </p:txBody>
      </p:sp>
      <p:sp>
        <p:nvSpPr>
          <p:cNvPr id="205" name="Shape 205"/>
          <p:cNvSpPr/>
          <p:nvPr/>
        </p:nvSpPr>
        <p:spPr>
          <a:xfrm>
            <a:off x="5376350" y="3697451"/>
            <a:ext cx="7396800" cy="2839200"/>
          </a:xfrm>
          <a:prstGeom prst="rect">
            <a:avLst/>
          </a:prstGeom>
          <a:noFill/>
          <a:ln>
            <a:noFill/>
          </a:ln>
        </p:spPr>
        <p:txBody>
          <a:bodyPr anchorCtr="0" anchor="t" bIns="45700" lIns="91425" spcFirstLastPara="1" rIns="91425" wrap="square" tIns="45700">
            <a:noAutofit/>
          </a:bodyPr>
          <a:lstStyle/>
          <a:p>
            <a:pPr indent="-704850" lvl="0" marL="742950" marR="0" rtl="0" algn="l">
              <a:spcBef>
                <a:spcPts val="0"/>
              </a:spcBef>
              <a:spcAft>
                <a:spcPts val="0"/>
              </a:spcAft>
              <a:buClr>
                <a:srgbClr val="AEABAB"/>
              </a:buClr>
              <a:buSzPts val="3000"/>
              <a:buFont typeface="Lato"/>
              <a:buAutoNum type="alphaLcPeriod"/>
            </a:pPr>
            <a:r>
              <a:rPr lang="en-US" sz="3000">
                <a:solidFill>
                  <a:srgbClr val="AEABAB"/>
                </a:solidFill>
                <a:latin typeface="Lato"/>
                <a:ea typeface="Lato"/>
                <a:cs typeface="Lato"/>
                <a:sym typeface="Lato"/>
              </a:rPr>
              <a:t>OneShot</a:t>
            </a:r>
            <a:endParaRPr sz="3000">
              <a:solidFill>
                <a:srgbClr val="AEABAB"/>
              </a:solidFill>
              <a:latin typeface="Lato"/>
              <a:ea typeface="Lato"/>
              <a:cs typeface="Lato"/>
              <a:sym typeface="Lato"/>
            </a:endParaRPr>
          </a:p>
          <a:p>
            <a:pPr indent="-704850" lvl="0" marL="742950" marR="0" rtl="0" algn="l">
              <a:spcBef>
                <a:spcPts val="0"/>
              </a:spcBef>
              <a:spcAft>
                <a:spcPts val="0"/>
              </a:spcAft>
              <a:buClr>
                <a:srgbClr val="AEABAB"/>
              </a:buClr>
              <a:buSzPts val="3000"/>
              <a:buFont typeface="Lato"/>
              <a:buAutoNum type="alphaLcPeriod"/>
            </a:pPr>
            <a:r>
              <a:rPr lang="en-US" sz="3000">
                <a:solidFill>
                  <a:srgbClr val="AEABAB"/>
                </a:solidFill>
                <a:latin typeface="Lato"/>
                <a:ea typeface="Lato"/>
                <a:cs typeface="Lato"/>
                <a:sym typeface="Lato"/>
              </a:rPr>
              <a:t>Weighted Running Average</a:t>
            </a:r>
            <a:endParaRPr sz="3000">
              <a:solidFill>
                <a:srgbClr val="AEABAB"/>
              </a:solidFill>
              <a:latin typeface="Lato"/>
              <a:ea typeface="Lato"/>
              <a:cs typeface="Lato"/>
              <a:sym typeface="Lato"/>
            </a:endParaRPr>
          </a:p>
          <a:p>
            <a:pPr indent="-704850" lvl="0" marL="742950" rtl="0">
              <a:spcBef>
                <a:spcPts val="0"/>
              </a:spcBef>
              <a:spcAft>
                <a:spcPts val="0"/>
              </a:spcAft>
              <a:buClr>
                <a:srgbClr val="AEABAB"/>
              </a:buClr>
              <a:buSzPts val="3000"/>
              <a:buFont typeface="Lato"/>
              <a:buAutoNum type="alphaLcPeriod"/>
            </a:pPr>
            <a:r>
              <a:rPr lang="en-US" sz="3000">
                <a:solidFill>
                  <a:srgbClr val="AEABAB"/>
                </a:solidFill>
                <a:latin typeface="Lato"/>
                <a:ea typeface="Lato"/>
                <a:cs typeface="Lato"/>
                <a:sym typeface="Lato"/>
              </a:rPr>
              <a:t>Optimization</a:t>
            </a:r>
            <a:endParaRPr sz="3000">
              <a:solidFill>
                <a:srgbClr val="AEABAB"/>
              </a:solidFill>
              <a:latin typeface="Lato"/>
              <a:ea typeface="Lato"/>
              <a:cs typeface="Lato"/>
              <a:sym typeface="Lato"/>
            </a:endParaRPr>
          </a:p>
          <a:p>
            <a:pPr indent="-704850" lvl="0" marL="742950" marR="0" rtl="0" algn="l">
              <a:spcBef>
                <a:spcPts val="0"/>
              </a:spcBef>
              <a:spcAft>
                <a:spcPts val="0"/>
              </a:spcAft>
              <a:buClr>
                <a:srgbClr val="AEABAB"/>
              </a:buClr>
              <a:buSzPts val="3000"/>
              <a:buFont typeface="Lato"/>
              <a:buAutoNum type="alphaLcPeriod"/>
            </a:pPr>
            <a:r>
              <a:rPr lang="en-US" sz="3000">
                <a:solidFill>
                  <a:srgbClr val="AEABAB"/>
                </a:solidFill>
                <a:latin typeface="Lato"/>
                <a:ea typeface="Lato"/>
                <a:cs typeface="Lato"/>
                <a:sym typeface="Lato"/>
              </a:rPr>
              <a:t>Vowpal Wabbit</a:t>
            </a:r>
            <a:endParaRPr sz="3000">
              <a:solidFill>
                <a:srgbClr val="AEABAB"/>
              </a:solidFill>
              <a:latin typeface="Lato"/>
              <a:ea typeface="Lato"/>
              <a:cs typeface="Lato"/>
              <a:sym typeface="Lato"/>
            </a:endParaRPr>
          </a:p>
          <a:p>
            <a:pPr indent="-704850" lvl="0" marL="742950" marR="0" rtl="0" algn="l">
              <a:spcBef>
                <a:spcPts val="0"/>
              </a:spcBef>
              <a:spcAft>
                <a:spcPts val="0"/>
              </a:spcAft>
              <a:buClr>
                <a:srgbClr val="AEABAB"/>
              </a:buClr>
              <a:buSzPts val="3000"/>
              <a:buFont typeface="Lato"/>
              <a:buAutoNum type="alphaLcPeriod"/>
            </a:pPr>
            <a:r>
              <a:rPr lang="en-US" sz="3000">
                <a:solidFill>
                  <a:srgbClr val="AEABAB"/>
                </a:solidFill>
                <a:latin typeface="Lato"/>
                <a:ea typeface="Lato"/>
                <a:cs typeface="Lato"/>
                <a:sym typeface="Lato"/>
              </a:rPr>
              <a:t>Random Forest</a:t>
            </a:r>
            <a:endParaRPr sz="3000">
              <a:solidFill>
                <a:srgbClr val="AEABAB"/>
              </a:solidFill>
              <a:latin typeface="Lato"/>
              <a:ea typeface="Lato"/>
              <a:cs typeface="Lato"/>
              <a:sym typeface="Lato"/>
            </a:endParaRPr>
          </a:p>
          <a:p>
            <a:pPr indent="-704850" lvl="0" marL="742950" marR="0" rtl="0" algn="l">
              <a:spcBef>
                <a:spcPts val="0"/>
              </a:spcBef>
              <a:spcAft>
                <a:spcPts val="0"/>
              </a:spcAft>
              <a:buClr>
                <a:srgbClr val="AEABAB"/>
              </a:buClr>
              <a:buSzPts val="3000"/>
              <a:buFont typeface="Lato"/>
              <a:buAutoNum type="alphaLcPeriod"/>
            </a:pPr>
            <a:r>
              <a:rPr lang="en-US" sz="3000">
                <a:solidFill>
                  <a:srgbClr val="AEABAB"/>
                </a:solidFill>
                <a:latin typeface="Lato"/>
                <a:ea typeface="Lato"/>
                <a:cs typeface="Lato"/>
                <a:sym typeface="Lato"/>
              </a:rPr>
              <a:t>Running Average</a:t>
            </a:r>
            <a:endParaRPr sz="3000">
              <a:solidFill>
                <a:srgbClr val="AEABAB"/>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p:nvPr/>
        </p:nvSpPr>
        <p:spPr>
          <a:xfrm>
            <a:off x="0" y="0"/>
            <a:ext cx="12192000" cy="936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Shape 211"/>
          <p:cNvSpPr txBox="1"/>
          <p:nvPr/>
        </p:nvSpPr>
        <p:spPr>
          <a:xfrm>
            <a:off x="165875" y="141177"/>
            <a:ext cx="93447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Font typeface="Arial"/>
              <a:buNone/>
            </a:pPr>
            <a:r>
              <a:rPr lang="en-US" sz="4000">
                <a:solidFill>
                  <a:schemeClr val="lt1"/>
                </a:solidFill>
                <a:latin typeface="Lato"/>
                <a:ea typeface="Lato"/>
                <a:cs typeface="Lato"/>
                <a:sym typeface="Lato"/>
              </a:rPr>
              <a:t>OneShot</a:t>
            </a:r>
            <a:endParaRPr sz="4000">
              <a:solidFill>
                <a:schemeClr val="dk1"/>
              </a:solidFill>
              <a:latin typeface="Lato"/>
              <a:ea typeface="Lato"/>
              <a:cs typeface="Lato"/>
              <a:sym typeface="Lato"/>
            </a:endParaRPr>
          </a:p>
          <a:p>
            <a:pPr indent="0" lvl="0" marL="0" marR="0" rtl="0" algn="l">
              <a:spcBef>
                <a:spcPts val="0"/>
              </a:spcBef>
              <a:spcAft>
                <a:spcPts val="0"/>
              </a:spcAft>
              <a:buNone/>
            </a:pPr>
            <a:r>
              <a:t/>
            </a:r>
            <a:endParaRPr sz="4000">
              <a:solidFill>
                <a:schemeClr val="lt1"/>
              </a:solidFill>
              <a:latin typeface="Lato"/>
              <a:ea typeface="Lato"/>
              <a:cs typeface="Lato"/>
              <a:sym typeface="Lato"/>
            </a:endParaRPr>
          </a:p>
        </p:txBody>
      </p:sp>
      <p:sp>
        <p:nvSpPr>
          <p:cNvPr id="212" name="Shape 212"/>
          <p:cNvSpPr/>
          <p:nvPr/>
        </p:nvSpPr>
        <p:spPr>
          <a:xfrm>
            <a:off x="0" y="1008142"/>
            <a:ext cx="12192000" cy="45600"/>
          </a:xfrm>
          <a:prstGeom prst="rect">
            <a:avLst/>
          </a:prstGeom>
          <a:solidFill>
            <a:srgbClr val="0185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Shape 213"/>
          <p:cNvSpPr txBox="1"/>
          <p:nvPr/>
        </p:nvSpPr>
        <p:spPr>
          <a:xfrm>
            <a:off x="10110795" y="6080418"/>
            <a:ext cx="2219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AEABAB"/>
                </a:solidFill>
                <a:latin typeface="Lato"/>
                <a:ea typeface="Lato"/>
                <a:cs typeface="Lato"/>
                <a:sym typeface="Lato"/>
              </a:rPr>
              <a:t>Q &amp; A</a:t>
            </a:r>
            <a:endParaRPr>
              <a:latin typeface="Lato"/>
              <a:ea typeface="Lato"/>
              <a:cs typeface="Lato"/>
              <a:sym typeface="Lato"/>
            </a:endParaRPr>
          </a:p>
        </p:txBody>
      </p:sp>
      <p:sp>
        <p:nvSpPr>
          <p:cNvPr id="214" name="Shape 214"/>
          <p:cNvSpPr/>
          <p:nvPr/>
        </p:nvSpPr>
        <p:spPr>
          <a:xfrm>
            <a:off x="482228" y="1201034"/>
            <a:ext cx="5441100" cy="6462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3600">
                <a:solidFill>
                  <a:srgbClr val="AEABAB"/>
                </a:solidFill>
                <a:latin typeface="Lato"/>
                <a:ea typeface="Lato"/>
                <a:cs typeface="Lato"/>
                <a:sym typeface="Lato"/>
              </a:rPr>
              <a:t>Summary</a:t>
            </a:r>
            <a:endParaRPr>
              <a:latin typeface="Lato"/>
              <a:ea typeface="Lato"/>
              <a:cs typeface="Lato"/>
              <a:sym typeface="Lato"/>
            </a:endParaRPr>
          </a:p>
          <a:p>
            <a:pPr indent="0" lvl="0" marL="0" marR="0" rtl="0" algn="l">
              <a:spcBef>
                <a:spcPts val="0"/>
              </a:spcBef>
              <a:spcAft>
                <a:spcPts val="0"/>
              </a:spcAft>
              <a:buNone/>
            </a:pPr>
            <a:r>
              <a:t/>
            </a:r>
            <a:endParaRPr sz="2400">
              <a:solidFill>
                <a:srgbClr val="AEABAB"/>
              </a:solidFill>
              <a:latin typeface="Lato"/>
              <a:ea typeface="Lato"/>
              <a:cs typeface="Lato"/>
              <a:sym typeface="Lato"/>
            </a:endParaRPr>
          </a:p>
        </p:txBody>
      </p:sp>
      <p:sp>
        <p:nvSpPr>
          <p:cNvPr id="215" name="Shape 215"/>
          <p:cNvSpPr/>
          <p:nvPr/>
        </p:nvSpPr>
        <p:spPr>
          <a:xfrm>
            <a:off x="1404538" y="1994503"/>
            <a:ext cx="5305200" cy="936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AEABAB"/>
                </a:solidFill>
                <a:latin typeface="Lato"/>
                <a:ea typeface="Lato"/>
                <a:cs typeface="Lato"/>
                <a:sym typeface="Lato"/>
              </a:rPr>
              <a:t>Dynamically adjust price floor based on previous bid</a:t>
            </a:r>
            <a:endParaRPr sz="2400">
              <a:solidFill>
                <a:srgbClr val="B7B7B7"/>
              </a:solidFill>
              <a:latin typeface="Lato Light"/>
              <a:ea typeface="Lato Light"/>
              <a:cs typeface="Lato Light"/>
              <a:sym typeface="Lato Light"/>
            </a:endParaRPr>
          </a:p>
        </p:txBody>
      </p:sp>
      <p:pic>
        <p:nvPicPr>
          <p:cNvPr descr="https://lh5.googleusercontent.com/PT6wvHYnJXB42MSLunuakp76tv-E-RydxTXsdqUrpZDZSnLPfuJ0SUtK1UioMO_2Rz1M9hdg76PoRnOi-kT0KMNwTMYvy2IzghZc5RS8emN3yOQG3WWQslHfXfcqSCjeIZgw2rvMD70" id="216" name="Shape 216"/>
          <p:cNvPicPr preferRelativeResize="0"/>
          <p:nvPr/>
        </p:nvPicPr>
        <p:blipFill rotWithShape="1">
          <a:blip r:embed="rId3">
            <a:alphaModFix/>
          </a:blip>
          <a:srcRect b="0" l="0" r="0" t="0"/>
          <a:stretch/>
        </p:blipFill>
        <p:spPr>
          <a:xfrm>
            <a:off x="11224501" y="175964"/>
            <a:ext cx="584772" cy="584774"/>
          </a:xfrm>
          <a:prstGeom prst="rect">
            <a:avLst/>
          </a:prstGeom>
          <a:noFill/>
          <a:ln>
            <a:noFill/>
          </a:ln>
        </p:spPr>
      </p:pic>
      <p:pic>
        <p:nvPicPr>
          <p:cNvPr id="217" name="Shape 217"/>
          <p:cNvPicPr preferRelativeResize="0"/>
          <p:nvPr/>
        </p:nvPicPr>
        <p:blipFill rotWithShape="1">
          <a:blip r:embed="rId4">
            <a:alphaModFix/>
          </a:blip>
          <a:srcRect b="0" l="0" r="73769" t="0"/>
          <a:stretch/>
        </p:blipFill>
        <p:spPr>
          <a:xfrm>
            <a:off x="303080" y="5963852"/>
            <a:ext cx="777099" cy="756338"/>
          </a:xfrm>
          <a:prstGeom prst="rect">
            <a:avLst/>
          </a:prstGeom>
          <a:noFill/>
          <a:ln>
            <a:noFill/>
          </a:ln>
        </p:spPr>
      </p:pic>
      <p:sp>
        <p:nvSpPr>
          <p:cNvPr id="218" name="Shape 218"/>
          <p:cNvSpPr/>
          <p:nvPr/>
        </p:nvSpPr>
        <p:spPr>
          <a:xfrm>
            <a:off x="500873" y="3300663"/>
            <a:ext cx="777000" cy="777000"/>
          </a:xfrm>
          <a:prstGeom prst="ellipse">
            <a:avLst/>
          </a:prstGeom>
          <a:solidFill>
            <a:srgbClr val="08A3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9" name="Shape 219"/>
          <p:cNvPicPr preferRelativeResize="0"/>
          <p:nvPr/>
        </p:nvPicPr>
        <p:blipFill>
          <a:blip r:embed="rId5">
            <a:alphaModFix/>
          </a:blip>
          <a:stretch>
            <a:fillRect/>
          </a:stretch>
        </p:blipFill>
        <p:spPr>
          <a:xfrm>
            <a:off x="627874" y="3427561"/>
            <a:ext cx="523225" cy="523225"/>
          </a:xfrm>
          <a:prstGeom prst="rect">
            <a:avLst/>
          </a:prstGeom>
          <a:noFill/>
          <a:ln>
            <a:noFill/>
          </a:ln>
        </p:spPr>
      </p:pic>
      <p:cxnSp>
        <p:nvCxnSpPr>
          <p:cNvPr id="220" name="Shape 220"/>
          <p:cNvCxnSpPr/>
          <p:nvPr/>
        </p:nvCxnSpPr>
        <p:spPr>
          <a:xfrm>
            <a:off x="1385897" y="6342029"/>
            <a:ext cx="8877300" cy="0"/>
          </a:xfrm>
          <a:prstGeom prst="straightConnector1">
            <a:avLst/>
          </a:prstGeom>
          <a:noFill/>
          <a:ln cap="flat" cmpd="sng" w="63500">
            <a:solidFill>
              <a:srgbClr val="028ACA"/>
            </a:solidFill>
            <a:prstDash val="solid"/>
            <a:miter lim="800000"/>
            <a:headEnd len="sm" w="sm" type="none"/>
            <a:tailEnd len="sm" w="sm" type="none"/>
          </a:ln>
        </p:spPr>
      </p:cxnSp>
      <p:cxnSp>
        <p:nvCxnSpPr>
          <p:cNvPr id="221" name="Shape 221"/>
          <p:cNvCxnSpPr/>
          <p:nvPr/>
        </p:nvCxnSpPr>
        <p:spPr>
          <a:xfrm>
            <a:off x="1385897" y="6342029"/>
            <a:ext cx="4438800" cy="0"/>
          </a:xfrm>
          <a:prstGeom prst="straightConnector1">
            <a:avLst/>
          </a:prstGeom>
          <a:noFill/>
          <a:ln cap="flat" cmpd="sng" w="63500">
            <a:solidFill>
              <a:srgbClr val="19C4AA"/>
            </a:solidFill>
            <a:prstDash val="solid"/>
            <a:miter lim="800000"/>
            <a:headEnd len="sm" w="sm" type="none"/>
            <a:tailEnd len="sm" w="sm" type="none"/>
          </a:ln>
        </p:spPr>
      </p:cxnSp>
      <p:sp>
        <p:nvSpPr>
          <p:cNvPr id="222" name="Shape 222"/>
          <p:cNvSpPr txBox="1"/>
          <p:nvPr/>
        </p:nvSpPr>
        <p:spPr>
          <a:xfrm>
            <a:off x="1385897"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Introduction</a:t>
            </a:r>
            <a:endParaRPr>
              <a:latin typeface="Lato"/>
              <a:ea typeface="Lato"/>
              <a:cs typeface="Lato"/>
              <a:sym typeface="Lato"/>
            </a:endParaRPr>
          </a:p>
        </p:txBody>
      </p:sp>
      <p:sp>
        <p:nvSpPr>
          <p:cNvPr id="223" name="Shape 223"/>
          <p:cNvSpPr txBox="1"/>
          <p:nvPr/>
        </p:nvSpPr>
        <p:spPr>
          <a:xfrm>
            <a:off x="3605221"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F3F3F"/>
                </a:solidFill>
                <a:latin typeface="Lato"/>
                <a:ea typeface="Lato"/>
                <a:cs typeface="Lato"/>
                <a:sym typeface="Lato"/>
              </a:rPr>
              <a:t>Strategies</a:t>
            </a:r>
            <a:endParaRPr>
              <a:latin typeface="Lato"/>
              <a:ea typeface="Lato"/>
              <a:cs typeface="Lato"/>
              <a:sym typeface="Lato"/>
            </a:endParaRPr>
          </a:p>
        </p:txBody>
      </p:sp>
      <p:sp>
        <p:nvSpPr>
          <p:cNvPr id="224" name="Shape 224"/>
          <p:cNvSpPr txBox="1"/>
          <p:nvPr/>
        </p:nvSpPr>
        <p:spPr>
          <a:xfrm>
            <a:off x="5824545"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Results</a:t>
            </a:r>
            <a:endParaRPr>
              <a:latin typeface="Lato"/>
              <a:ea typeface="Lato"/>
              <a:cs typeface="Lato"/>
              <a:sym typeface="Lato"/>
            </a:endParaRPr>
          </a:p>
        </p:txBody>
      </p:sp>
      <p:sp>
        <p:nvSpPr>
          <p:cNvPr id="225" name="Shape 225"/>
          <p:cNvSpPr txBox="1"/>
          <p:nvPr/>
        </p:nvSpPr>
        <p:spPr>
          <a:xfrm>
            <a:off x="8043869" y="6399181"/>
            <a:ext cx="2219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AEABAB"/>
                </a:solidFill>
                <a:latin typeface="Lato"/>
                <a:ea typeface="Lato"/>
                <a:cs typeface="Lato"/>
                <a:sym typeface="Lato"/>
              </a:rPr>
              <a:t>Hand-off</a:t>
            </a:r>
            <a:endParaRPr>
              <a:latin typeface="Lato"/>
              <a:ea typeface="Lato"/>
              <a:cs typeface="Lato"/>
              <a:sym typeface="Lato"/>
            </a:endParaRPr>
          </a:p>
        </p:txBody>
      </p:sp>
      <p:sp>
        <p:nvSpPr>
          <p:cNvPr id="226" name="Shape 226"/>
          <p:cNvSpPr/>
          <p:nvPr/>
        </p:nvSpPr>
        <p:spPr>
          <a:xfrm>
            <a:off x="500861" y="2050404"/>
            <a:ext cx="777000" cy="777000"/>
          </a:xfrm>
          <a:prstGeom prst="ellipse">
            <a:avLst/>
          </a:prstGeom>
          <a:solidFill>
            <a:srgbClr val="19C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ato"/>
              <a:ea typeface="Lato"/>
              <a:cs typeface="Lato"/>
              <a:sym typeface="Lato"/>
            </a:endParaRPr>
          </a:p>
        </p:txBody>
      </p:sp>
      <p:pic>
        <p:nvPicPr>
          <p:cNvPr id="227" name="Shape 227"/>
          <p:cNvPicPr preferRelativeResize="0"/>
          <p:nvPr/>
        </p:nvPicPr>
        <p:blipFill>
          <a:blip r:embed="rId6">
            <a:alphaModFix/>
          </a:blip>
          <a:stretch>
            <a:fillRect/>
          </a:stretch>
        </p:blipFill>
        <p:spPr>
          <a:xfrm>
            <a:off x="649463" y="2222863"/>
            <a:ext cx="479827" cy="479850"/>
          </a:xfrm>
          <a:prstGeom prst="rect">
            <a:avLst/>
          </a:prstGeom>
          <a:noFill/>
          <a:ln>
            <a:noFill/>
          </a:ln>
        </p:spPr>
      </p:pic>
      <p:sp>
        <p:nvSpPr>
          <p:cNvPr id="228" name="Shape 228"/>
          <p:cNvSpPr/>
          <p:nvPr/>
        </p:nvSpPr>
        <p:spPr>
          <a:xfrm>
            <a:off x="1451700" y="2960703"/>
            <a:ext cx="5305200" cy="936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B7B7B7"/>
                </a:solidFill>
                <a:latin typeface="Lato"/>
                <a:ea typeface="Lato"/>
                <a:cs typeface="Lato"/>
                <a:sym typeface="Lato"/>
              </a:rPr>
              <a:t>λ</a:t>
            </a:r>
            <a:r>
              <a:rPr lang="en-US">
                <a:solidFill>
                  <a:srgbClr val="B7B7B7"/>
                </a:solidFill>
              </a:rPr>
              <a:t>h</a:t>
            </a:r>
            <a:r>
              <a:rPr lang="en-US" sz="2400">
                <a:solidFill>
                  <a:srgbClr val="B7B7B7"/>
                </a:solidFill>
                <a:latin typeface="Lato"/>
                <a:ea typeface="Lato"/>
                <a:cs typeface="Lato"/>
                <a:sym typeface="Lato"/>
              </a:rPr>
              <a:t>: Price floor too high</a:t>
            </a:r>
            <a:endParaRPr sz="2400">
              <a:solidFill>
                <a:srgbClr val="B7B7B7"/>
              </a:solidFill>
              <a:latin typeface="Lato"/>
              <a:ea typeface="Lato"/>
              <a:cs typeface="Lato"/>
              <a:sym typeface="Lato"/>
            </a:endParaRPr>
          </a:p>
          <a:p>
            <a:pPr indent="0" lvl="0" marL="0" rtl="0">
              <a:spcBef>
                <a:spcPts val="0"/>
              </a:spcBef>
              <a:spcAft>
                <a:spcPts val="0"/>
              </a:spcAft>
              <a:buNone/>
            </a:pPr>
            <a:r>
              <a:rPr lang="en-US" sz="2400">
                <a:solidFill>
                  <a:srgbClr val="B7B7B7"/>
                </a:solidFill>
                <a:latin typeface="Lato"/>
                <a:ea typeface="Lato"/>
                <a:cs typeface="Lato"/>
                <a:sym typeface="Lato"/>
              </a:rPr>
              <a:t>λ</a:t>
            </a:r>
            <a:r>
              <a:rPr lang="en-US">
                <a:solidFill>
                  <a:srgbClr val="B7B7B7"/>
                </a:solidFill>
              </a:rPr>
              <a:t>e</a:t>
            </a:r>
            <a:r>
              <a:rPr lang="en-US" sz="2400">
                <a:solidFill>
                  <a:srgbClr val="B7B7B7"/>
                </a:solidFill>
                <a:latin typeface="Lato"/>
                <a:ea typeface="Lato"/>
                <a:cs typeface="Lato"/>
                <a:sym typeface="Lato"/>
              </a:rPr>
              <a:t>: Price floor between max and second bid (ideal)</a:t>
            </a:r>
            <a:endParaRPr sz="2400">
              <a:solidFill>
                <a:srgbClr val="B7B7B7"/>
              </a:solidFill>
              <a:latin typeface="Lato"/>
              <a:ea typeface="Lato"/>
              <a:cs typeface="Lato"/>
              <a:sym typeface="Lato"/>
            </a:endParaRPr>
          </a:p>
          <a:p>
            <a:pPr indent="0" lvl="0" marL="0" rtl="0">
              <a:spcBef>
                <a:spcPts val="0"/>
              </a:spcBef>
              <a:spcAft>
                <a:spcPts val="0"/>
              </a:spcAft>
              <a:buNone/>
            </a:pPr>
            <a:r>
              <a:rPr lang="en-US" sz="2400">
                <a:solidFill>
                  <a:srgbClr val="B7B7B7"/>
                </a:solidFill>
                <a:latin typeface="Lato"/>
                <a:ea typeface="Lato"/>
                <a:cs typeface="Lato"/>
                <a:sym typeface="Lato"/>
              </a:rPr>
              <a:t>λ</a:t>
            </a:r>
            <a:r>
              <a:rPr lang="en-US">
                <a:solidFill>
                  <a:srgbClr val="B7B7B7"/>
                </a:solidFill>
              </a:rPr>
              <a:t>l</a:t>
            </a:r>
            <a:r>
              <a:rPr lang="en-US" sz="2400">
                <a:solidFill>
                  <a:srgbClr val="B7B7B7"/>
                </a:solidFill>
                <a:latin typeface="Lato"/>
                <a:ea typeface="Lato"/>
                <a:cs typeface="Lato"/>
                <a:sym typeface="Lato"/>
              </a:rPr>
              <a:t>: Price floor too low</a:t>
            </a:r>
            <a:endParaRPr sz="2400">
              <a:solidFill>
                <a:srgbClr val="B7B7B7"/>
              </a:solidFill>
              <a:latin typeface="Lato"/>
              <a:ea typeface="Lato"/>
              <a:cs typeface="Lato"/>
              <a:sym typeface="Lato"/>
            </a:endParaRPr>
          </a:p>
          <a:p>
            <a:pPr indent="0" lvl="0" marL="0" rtl="0">
              <a:spcBef>
                <a:spcPts val="0"/>
              </a:spcBef>
              <a:spcAft>
                <a:spcPts val="0"/>
              </a:spcAft>
              <a:buNone/>
            </a:pPr>
            <a:r>
              <a:t/>
            </a:r>
            <a:endParaRPr sz="2400">
              <a:solidFill>
                <a:srgbClr val="B7B7B7"/>
              </a:solidFill>
              <a:latin typeface="Lato"/>
              <a:ea typeface="Lato"/>
              <a:cs typeface="Lato"/>
              <a:sym typeface="Lato"/>
            </a:endParaRPr>
          </a:p>
        </p:txBody>
      </p:sp>
      <p:sp>
        <p:nvSpPr>
          <p:cNvPr id="229" name="Shape 229"/>
          <p:cNvSpPr/>
          <p:nvPr/>
        </p:nvSpPr>
        <p:spPr>
          <a:xfrm>
            <a:off x="500848" y="4800214"/>
            <a:ext cx="777000" cy="777000"/>
          </a:xfrm>
          <a:prstGeom prst="ellipse">
            <a:avLst/>
          </a:prstGeom>
          <a:solidFill>
            <a:srgbClr val="028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0" name="Shape 230"/>
          <p:cNvPicPr preferRelativeResize="0"/>
          <p:nvPr/>
        </p:nvPicPr>
        <p:blipFill>
          <a:blip r:embed="rId7">
            <a:alphaModFix/>
          </a:blip>
          <a:stretch>
            <a:fillRect/>
          </a:stretch>
        </p:blipFill>
        <p:spPr>
          <a:xfrm>
            <a:off x="596975" y="4896325"/>
            <a:ext cx="584775" cy="584775"/>
          </a:xfrm>
          <a:prstGeom prst="rect">
            <a:avLst/>
          </a:prstGeom>
          <a:noFill/>
          <a:ln>
            <a:noFill/>
          </a:ln>
        </p:spPr>
      </p:pic>
      <p:sp>
        <p:nvSpPr>
          <p:cNvPr id="231" name="Shape 231"/>
          <p:cNvSpPr/>
          <p:nvPr/>
        </p:nvSpPr>
        <p:spPr>
          <a:xfrm>
            <a:off x="1404538" y="4720428"/>
            <a:ext cx="5305200" cy="936600"/>
          </a:xfrm>
          <a:prstGeom prst="rect">
            <a:avLst/>
          </a:prstGeom>
          <a:solidFill>
            <a:schemeClr val="lt1"/>
          </a:solidFill>
          <a:ln>
            <a:noFill/>
          </a:ln>
        </p:spPr>
        <p:txBody>
          <a:bodyPr anchorCtr="0" anchor="t" bIns="45700" lIns="91425" spcFirstLastPara="1" rIns="91425" wrap="square" tIns="45700">
            <a:noAutofit/>
          </a:bodyPr>
          <a:lstStyle/>
          <a:p>
            <a:pPr indent="0" lvl="0" marL="0" rtl="0">
              <a:spcBef>
                <a:spcPts val="0"/>
              </a:spcBef>
              <a:spcAft>
                <a:spcPts val="0"/>
              </a:spcAft>
              <a:buNone/>
            </a:pPr>
            <a:r>
              <a:rPr lang="en-US" sz="2400">
                <a:solidFill>
                  <a:srgbClr val="B7B7B7"/>
                </a:solidFill>
                <a:latin typeface="Lato"/>
                <a:ea typeface="Lato"/>
                <a:cs typeface="Lato"/>
                <a:sym typeface="Lato"/>
              </a:rPr>
              <a:t>Responsively evolves over time to produce results</a:t>
            </a:r>
            <a:endParaRPr sz="2400">
              <a:solidFill>
                <a:srgbClr val="B7B7B7"/>
              </a:solidFill>
              <a:latin typeface="Lato"/>
              <a:ea typeface="Lato"/>
              <a:cs typeface="Lato"/>
              <a:sym typeface="Lato"/>
            </a:endParaRPr>
          </a:p>
        </p:txBody>
      </p:sp>
      <p:pic>
        <p:nvPicPr>
          <p:cNvPr id="232" name="Shape 232"/>
          <p:cNvPicPr preferRelativeResize="0"/>
          <p:nvPr/>
        </p:nvPicPr>
        <p:blipFill>
          <a:blip r:embed="rId8">
            <a:alphaModFix/>
          </a:blip>
          <a:stretch>
            <a:fillRect/>
          </a:stretch>
        </p:blipFill>
        <p:spPr>
          <a:xfrm>
            <a:off x="6836457" y="1708550"/>
            <a:ext cx="4708467" cy="967365"/>
          </a:xfrm>
          <a:prstGeom prst="rect">
            <a:avLst/>
          </a:prstGeom>
          <a:noFill/>
          <a:ln>
            <a:noFill/>
          </a:ln>
        </p:spPr>
      </p:pic>
      <p:pic>
        <p:nvPicPr>
          <p:cNvPr id="233" name="Shape 233"/>
          <p:cNvPicPr preferRelativeResize="0"/>
          <p:nvPr/>
        </p:nvPicPr>
        <p:blipFill>
          <a:blip r:embed="rId9">
            <a:alphaModFix/>
          </a:blip>
          <a:stretch>
            <a:fillRect/>
          </a:stretch>
        </p:blipFill>
        <p:spPr>
          <a:xfrm>
            <a:off x="6930725" y="2983913"/>
            <a:ext cx="4708466" cy="23245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